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Arial Black" panose="020B0A04020102020204" pitchFamily="34" charset="0"/>
      <p:regular r:id="rId19"/>
      <p:bold r:id="rId20"/>
    </p:embeddedFon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320d968a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1320d968a2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1320d968a2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2d2c8042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112d2c8042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112d2c8042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2d2c80423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12d2c80423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112d2c80423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2d2c80423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112d2c80423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112d2c80423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2d2c8042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112d2c8042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112d2c80423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2d2c80423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12d2c80423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12d2c80423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2d2c80423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112d2c80423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112d2c80423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bc.edu/content/bc-web/research/sites/vice-provost-for-research/sponsored-programs/assistance-documentation.html" TargetMode="External"/><Relationship Id="rId3" Type="http://schemas.openxmlformats.org/officeDocument/2006/relationships/hyperlink" Target="https://www.bc.edu/content/bc-web/research/sites/vice-provost-for-research/sponsored-programs/osp-exchange.html" TargetMode="External"/><Relationship Id="rId7" Type="http://schemas.openxmlformats.org/officeDocument/2006/relationships/hyperlink" Target="https://www.bc.edu/content/bc-web/research/sites/vice-provost-for-research/sponsored-programs/research-policies.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bc.edu/content/bc-web/research/sites/vice-provost-for-research/integrity-and-compliance.html" TargetMode="External"/><Relationship Id="rId5" Type="http://schemas.openxmlformats.org/officeDocument/2006/relationships/hyperlink" Target="https://www.bc.edu/content/bc-web/research/sites/vice-provost-for-research/research-protections.html" TargetMode="External"/><Relationship Id="rId10" Type="http://schemas.openxmlformats.org/officeDocument/2006/relationships/image" Target="../media/image1.png"/><Relationship Id="rId4" Type="http://schemas.openxmlformats.org/officeDocument/2006/relationships/hyperlink" Target="https://www.bc.edu/bc-web/research/sites/vice-provost-for-research/research-protections/animal-welfare.html" TargetMode="External"/><Relationship Id="rId9" Type="http://schemas.openxmlformats.org/officeDocument/2006/relationships/hyperlink" Target="https://login.bc.edu/nidp/idff/sso?id=DUOAuthFin&amp;sid=0&amp;option=credential&amp;sid=0&amp;target=https%3A%2F%2Fpsfinawp.bc.edu%2FFINPRD%2Fsignon.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0" y="1"/>
            <a:ext cx="12192000" cy="5892900"/>
          </a:xfrm>
          <a:prstGeom prst="rect">
            <a:avLst/>
          </a:prstGeom>
          <a:solidFill>
            <a:srgbClr val="8A10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txBox="1">
            <a:spLocks noGrp="1"/>
          </p:cNvSpPr>
          <p:nvPr>
            <p:ph type="ctrTitle"/>
          </p:nvPr>
        </p:nvSpPr>
        <p:spPr>
          <a:xfrm>
            <a:off x="643846" y="1954367"/>
            <a:ext cx="10904306" cy="53637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000"/>
              <a:buFont typeface="Georgia"/>
              <a:buNone/>
            </a:pPr>
            <a:br>
              <a:rPr lang="en-US" sz="4000" b="1">
                <a:solidFill>
                  <a:schemeClr val="lt1"/>
                </a:solidFill>
                <a:latin typeface="Georgia"/>
                <a:ea typeface="Georgia"/>
                <a:cs typeface="Georgia"/>
                <a:sym typeface="Georgia"/>
              </a:rPr>
            </a:br>
            <a:br>
              <a:rPr lang="en-US" sz="4000" b="1">
                <a:solidFill>
                  <a:schemeClr val="lt1"/>
                </a:solidFill>
                <a:latin typeface="Georgia"/>
                <a:ea typeface="Georgia"/>
                <a:cs typeface="Georgia"/>
                <a:sym typeface="Georgia"/>
              </a:rPr>
            </a:br>
            <a:br>
              <a:rPr lang="en-US" sz="4000" b="1">
                <a:solidFill>
                  <a:schemeClr val="lt1"/>
                </a:solidFill>
                <a:latin typeface="Georgia"/>
                <a:ea typeface="Georgia"/>
                <a:cs typeface="Georgia"/>
                <a:sym typeface="Georgia"/>
              </a:rPr>
            </a:br>
            <a:br>
              <a:rPr lang="en-US" sz="4000" b="1">
                <a:solidFill>
                  <a:schemeClr val="lt1"/>
                </a:solidFill>
                <a:latin typeface="Georgia"/>
                <a:ea typeface="Georgia"/>
                <a:cs typeface="Georgia"/>
                <a:sym typeface="Georgia"/>
              </a:rPr>
            </a:br>
            <a:br>
              <a:rPr lang="en-US" sz="4000" b="1">
                <a:solidFill>
                  <a:schemeClr val="lt1"/>
                </a:solidFill>
                <a:latin typeface="Georgia"/>
                <a:ea typeface="Georgia"/>
                <a:cs typeface="Georgia"/>
                <a:sym typeface="Georgia"/>
              </a:rPr>
            </a:br>
            <a:br>
              <a:rPr lang="en-US" sz="4000" b="1">
                <a:solidFill>
                  <a:schemeClr val="lt1"/>
                </a:solidFill>
                <a:latin typeface="Georgia"/>
                <a:ea typeface="Georgia"/>
                <a:cs typeface="Georgia"/>
                <a:sym typeface="Georgia"/>
              </a:rPr>
            </a:br>
            <a:br>
              <a:rPr lang="en-US" sz="4000" b="1">
                <a:solidFill>
                  <a:schemeClr val="lt1"/>
                </a:solidFill>
                <a:latin typeface="Georgia"/>
                <a:ea typeface="Georgia"/>
                <a:cs typeface="Georgia"/>
                <a:sym typeface="Georgia"/>
              </a:rPr>
            </a:br>
            <a:r>
              <a:rPr lang="en-US" sz="4000" b="1">
                <a:solidFill>
                  <a:schemeClr val="lt1"/>
                </a:solidFill>
                <a:latin typeface="Georgia"/>
                <a:ea typeface="Georgia"/>
                <a:cs typeface="Georgia"/>
                <a:sym typeface="Georgia"/>
              </a:rPr>
              <a:t>Pre-Award Budgeting and Preparations</a:t>
            </a:r>
            <a:br>
              <a:rPr lang="en-US" sz="4800" b="1">
                <a:solidFill>
                  <a:schemeClr val="lt1"/>
                </a:solidFill>
                <a:latin typeface="Georgia"/>
                <a:ea typeface="Georgia"/>
                <a:cs typeface="Georgia"/>
                <a:sym typeface="Georgia"/>
              </a:rPr>
            </a:br>
            <a:r>
              <a:rPr lang="en-US" sz="3900" b="1">
                <a:solidFill>
                  <a:schemeClr val="lt1"/>
                </a:solidFill>
                <a:latin typeface="Georgia"/>
                <a:ea typeface="Georgia"/>
                <a:cs typeface="Georgia"/>
                <a:sym typeface="Georgia"/>
              </a:rPr>
              <a:t>Hot Topics!</a:t>
            </a:r>
            <a:endParaRPr sz="3100" b="1">
              <a:solidFill>
                <a:schemeClr val="lt1"/>
              </a:solidFill>
              <a:latin typeface="Georgia"/>
              <a:ea typeface="Georgia"/>
              <a:cs typeface="Georgia"/>
              <a:sym typeface="Georgia"/>
            </a:endParaRPr>
          </a:p>
        </p:txBody>
      </p:sp>
      <p:sp>
        <p:nvSpPr>
          <p:cNvPr id="91" name="Google Shape;91;p13"/>
          <p:cNvSpPr txBox="1"/>
          <p:nvPr/>
        </p:nvSpPr>
        <p:spPr>
          <a:xfrm>
            <a:off x="2620256" y="2640893"/>
            <a:ext cx="676656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Arial Black"/>
                <a:ea typeface="Arial Black"/>
                <a:cs typeface="Arial Black"/>
                <a:sym typeface="Arial Black"/>
              </a:rPr>
              <a:t>OSP EXCHANGE </a:t>
            </a:r>
            <a:endParaRPr/>
          </a:p>
          <a:p>
            <a:pPr marL="0" marR="0" lvl="0" indent="0" algn="ctr" rtl="0">
              <a:spcBef>
                <a:spcPts val="0"/>
              </a:spcBef>
              <a:spcAft>
                <a:spcPts val="0"/>
              </a:spcAft>
              <a:buNone/>
            </a:pPr>
            <a:endParaRPr sz="2400" b="1" i="0" u="none" strike="noStrike" cap="none">
              <a:solidFill>
                <a:schemeClr val="lt1"/>
              </a:solidFill>
              <a:latin typeface="Arial Black"/>
              <a:ea typeface="Arial Black"/>
              <a:cs typeface="Arial Black"/>
              <a:sym typeface="Arial Black"/>
            </a:endParaRPr>
          </a:p>
          <a:p>
            <a:pPr marL="0" marR="0" lvl="0" indent="0" algn="ctr" rtl="0">
              <a:spcBef>
                <a:spcPts val="0"/>
              </a:spcBef>
              <a:spcAft>
                <a:spcPts val="0"/>
              </a:spcAft>
              <a:buNone/>
            </a:pPr>
            <a:r>
              <a:rPr lang="en-US" sz="2400" b="1" i="0" u="none" strike="noStrike" cap="none">
                <a:solidFill>
                  <a:schemeClr val="lt1"/>
                </a:solidFill>
                <a:latin typeface="Arial Black"/>
                <a:ea typeface="Arial Black"/>
                <a:cs typeface="Arial Black"/>
                <a:sym typeface="Arial Black"/>
              </a:rPr>
              <a:t>Feb 8th 2022 </a:t>
            </a:r>
            <a:endParaRPr/>
          </a:p>
        </p:txBody>
      </p:sp>
      <p:cxnSp>
        <p:nvCxnSpPr>
          <p:cNvPr id="92" name="Google Shape;92;p13"/>
          <p:cNvCxnSpPr/>
          <p:nvPr/>
        </p:nvCxnSpPr>
        <p:spPr>
          <a:xfrm>
            <a:off x="0" y="5892890"/>
            <a:ext cx="12192000" cy="0"/>
          </a:xfrm>
          <a:prstGeom prst="straightConnector1">
            <a:avLst/>
          </a:prstGeom>
          <a:noFill/>
          <a:ln w="9525" cap="flat" cmpd="sng">
            <a:solidFill>
              <a:srgbClr val="B29D6C"/>
            </a:solidFill>
            <a:prstDash val="solid"/>
            <a:miter lim="800000"/>
            <a:headEnd type="none" w="sm" len="sm"/>
            <a:tailEnd type="none" w="sm" len="sm"/>
          </a:ln>
        </p:spPr>
      </p:cxnSp>
      <p:sp>
        <p:nvSpPr>
          <p:cNvPr id="93" name="Google Shape;93;p13"/>
          <p:cNvSpPr txBox="1"/>
          <p:nvPr/>
        </p:nvSpPr>
        <p:spPr>
          <a:xfrm>
            <a:off x="8017040" y="6176689"/>
            <a:ext cx="3783228"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4" name="Google Shape;94;p13"/>
          <p:cNvPicPr preferRelativeResize="0"/>
          <p:nvPr/>
        </p:nvPicPr>
        <p:blipFill rotWithShape="1">
          <a:blip r:embed="rId3">
            <a:alphaModFix/>
          </a:blip>
          <a:srcRect/>
          <a:stretch/>
        </p:blipFill>
        <p:spPr>
          <a:xfrm>
            <a:off x="139850" y="5979253"/>
            <a:ext cx="3743661" cy="7822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22"/>
          <p:cNvGrpSpPr/>
          <p:nvPr/>
        </p:nvGrpSpPr>
        <p:grpSpPr>
          <a:xfrm>
            <a:off x="0" y="0"/>
            <a:ext cx="12274200" cy="6761689"/>
            <a:chOff x="0" y="0"/>
            <a:chExt cx="12274200" cy="6761689"/>
          </a:xfrm>
        </p:grpSpPr>
        <p:sp>
          <p:nvSpPr>
            <p:cNvPr id="195" name="Google Shape;195;p22"/>
            <p:cNvSpPr/>
            <p:nvPr/>
          </p:nvSpPr>
          <p:spPr>
            <a:xfrm>
              <a:off x="0" y="0"/>
              <a:ext cx="12192000" cy="589290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22"/>
            <p:cNvSpPr txBox="1"/>
            <p:nvPr/>
          </p:nvSpPr>
          <p:spPr>
            <a:xfrm>
              <a:off x="220170" y="729655"/>
              <a:ext cx="11743800" cy="48795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rPr>
                <a:t>•It is okay to change your mind and decide to not submit! Let us know early!</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20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2000">
                  <a:solidFill>
                    <a:schemeClr val="dk1"/>
                  </a:solidFill>
                </a:rPr>
                <a:t>Again - all proposals are due to OSP at least </a:t>
              </a:r>
              <a:r>
                <a:rPr lang="en-US" sz="2000" b="1">
                  <a:solidFill>
                    <a:schemeClr val="dk1"/>
                  </a:solidFill>
                </a:rPr>
                <a:t>5 business days </a:t>
              </a:r>
              <a:r>
                <a:rPr lang="en-US" sz="2000">
                  <a:solidFill>
                    <a:schemeClr val="dk1"/>
                  </a:solidFill>
                </a:rPr>
                <a:t>before deadline</a:t>
              </a:r>
              <a:endParaRPr sz="2000">
                <a:solidFill>
                  <a:schemeClr val="dk1"/>
                </a:solidFill>
              </a:endParaRPr>
            </a:p>
          </p:txBody>
        </p:sp>
        <p:cxnSp>
          <p:nvCxnSpPr>
            <p:cNvPr id="197" name="Google Shape;197;p22"/>
            <p:cNvCxnSpPr/>
            <p:nvPr/>
          </p:nvCxnSpPr>
          <p:spPr>
            <a:xfrm>
              <a:off x="0" y="5892890"/>
              <a:ext cx="12274200" cy="0"/>
            </a:xfrm>
            <a:prstGeom prst="straightConnector1">
              <a:avLst/>
            </a:prstGeom>
            <a:noFill/>
            <a:ln w="9525" cap="flat" cmpd="sng">
              <a:solidFill>
                <a:srgbClr val="B29D6C"/>
              </a:solidFill>
              <a:prstDash val="solid"/>
              <a:miter lim="800000"/>
              <a:headEnd type="none" w="sm" len="sm"/>
              <a:tailEnd type="none" w="sm" len="sm"/>
            </a:ln>
          </p:spPr>
        </p:cxnSp>
        <p:sp>
          <p:nvSpPr>
            <p:cNvPr id="198" name="Google Shape;198;p22"/>
            <p:cNvSpPr txBox="1"/>
            <p:nvPr/>
          </p:nvSpPr>
          <p:spPr>
            <a:xfrm>
              <a:off x="8017040" y="6176689"/>
              <a:ext cx="3783300" cy="585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99" name="Google Shape;199;p22"/>
            <p:cNvPicPr preferRelativeResize="0"/>
            <p:nvPr/>
          </p:nvPicPr>
          <p:blipFill rotWithShape="1">
            <a:blip r:embed="rId3">
              <a:alphaModFix/>
            </a:blip>
            <a:srcRect/>
            <a:stretch/>
          </p:blipFill>
          <p:spPr>
            <a:xfrm>
              <a:off x="139850" y="5979253"/>
              <a:ext cx="3743663" cy="782211"/>
            </a:xfrm>
            <a:prstGeom prst="rect">
              <a:avLst/>
            </a:prstGeom>
            <a:noFill/>
            <a:ln>
              <a:noFill/>
            </a:ln>
          </p:spPr>
        </p:pic>
        <p:sp>
          <p:nvSpPr>
            <p:cNvPr id="200" name="Google Shape;200;p22"/>
            <p:cNvSpPr txBox="1"/>
            <p:nvPr/>
          </p:nvSpPr>
          <p:spPr>
            <a:xfrm>
              <a:off x="223756" y="273960"/>
              <a:ext cx="11740200" cy="461700"/>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a:solidFill>
                    <a:schemeClr val="dk1"/>
                  </a:solidFill>
                  <a:latin typeface="Arial Black"/>
                  <a:ea typeface="Arial Black"/>
                  <a:cs typeface="Arial Black"/>
                  <a:sym typeface="Arial Black"/>
                </a:rPr>
                <a:t>Federal Proposals - When to reach out to OSP</a:t>
              </a:r>
              <a:endParaRPr sz="2400" b="1">
                <a:solidFill>
                  <a:schemeClr val="dk1"/>
                </a:solidFill>
                <a:latin typeface="Arial Black"/>
                <a:ea typeface="Arial Black"/>
                <a:cs typeface="Arial Black"/>
                <a:sym typeface="Arial Black"/>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23"/>
          <p:cNvGrpSpPr/>
          <p:nvPr/>
        </p:nvGrpSpPr>
        <p:grpSpPr>
          <a:xfrm>
            <a:off x="0" y="0"/>
            <a:ext cx="12274062" cy="6761464"/>
            <a:chOff x="0" y="0"/>
            <a:chExt cx="12274062" cy="6761464"/>
          </a:xfrm>
        </p:grpSpPr>
        <p:sp>
          <p:nvSpPr>
            <p:cNvPr id="207" name="Google Shape;207;p23"/>
            <p:cNvSpPr/>
            <p:nvPr/>
          </p:nvSpPr>
          <p:spPr>
            <a:xfrm>
              <a:off x="0" y="0"/>
              <a:ext cx="12192000" cy="589289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p23"/>
            <p:cNvSpPr txBox="1"/>
            <p:nvPr/>
          </p:nvSpPr>
          <p:spPr>
            <a:xfrm>
              <a:off x="220170" y="729655"/>
              <a:ext cx="11743732" cy="4879438"/>
            </a:xfrm>
            <a:prstGeom prst="rect">
              <a:avLst/>
            </a:prstGeom>
            <a:solidFill>
              <a:schemeClr val="lt1"/>
            </a:solidFill>
            <a:ln>
              <a:noFill/>
            </a:ln>
          </p:spPr>
          <p:txBody>
            <a:bodyPr spcFirstLastPara="1" wrap="square" lIns="91425" tIns="45700" rIns="91425" bIns="45700" anchor="t" anchorCtr="0">
              <a:noAutofit/>
            </a:bodyPr>
            <a:lstStyle/>
            <a:p>
              <a:pPr marL="342900" marR="0" lvl="0" indent="-165100" algn="l" rtl="0">
                <a:spcBef>
                  <a:spcPts val="0"/>
                </a:spcBef>
                <a:spcAft>
                  <a:spcPts val="0"/>
                </a:spcAft>
                <a:buClr>
                  <a:schemeClr val="dk1"/>
                </a:buClr>
                <a:buSzPts val="2800"/>
                <a:buFont typeface="Noto Sans Symbols"/>
                <a:buNone/>
              </a:pPr>
              <a:endParaRPr sz="2800" b="1" i="0" u="none" strike="noStrike" cap="none">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A strong research project is accompanied by a reasonable budget. Jack will walk us through the process of creating a reasonable project budget that is compliant with most sponsor requirements and explain how sponsor requests typically vary. He will inform us of what types of questions we should be asking investigators as we help with creating a reasonable project budget.</a:t>
              </a:r>
              <a:endParaRPr/>
            </a:p>
          </p:txBody>
        </p:sp>
        <p:cxnSp>
          <p:nvCxnSpPr>
            <p:cNvPr id="209" name="Google Shape;209;p23"/>
            <p:cNvCxnSpPr/>
            <p:nvPr/>
          </p:nvCxnSpPr>
          <p:spPr>
            <a:xfrm>
              <a:off x="0" y="5892890"/>
              <a:ext cx="12274062" cy="0"/>
            </a:xfrm>
            <a:prstGeom prst="straightConnector1">
              <a:avLst/>
            </a:prstGeom>
            <a:noFill/>
            <a:ln w="9525" cap="flat" cmpd="sng">
              <a:solidFill>
                <a:srgbClr val="B29D6C"/>
              </a:solidFill>
              <a:prstDash val="solid"/>
              <a:miter lim="800000"/>
              <a:headEnd type="none" w="sm" len="sm"/>
              <a:tailEnd type="none" w="sm" len="sm"/>
            </a:ln>
          </p:spPr>
        </p:cxnSp>
        <p:sp>
          <p:nvSpPr>
            <p:cNvPr id="210" name="Google Shape;210;p23"/>
            <p:cNvSpPr txBox="1"/>
            <p:nvPr/>
          </p:nvSpPr>
          <p:spPr>
            <a:xfrm>
              <a:off x="8017040" y="6176689"/>
              <a:ext cx="3783228"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11" name="Google Shape;211;p23"/>
            <p:cNvPicPr preferRelativeResize="0"/>
            <p:nvPr/>
          </p:nvPicPr>
          <p:blipFill rotWithShape="1">
            <a:blip r:embed="rId3">
              <a:alphaModFix/>
            </a:blip>
            <a:srcRect/>
            <a:stretch/>
          </p:blipFill>
          <p:spPr>
            <a:xfrm>
              <a:off x="139850" y="5979253"/>
              <a:ext cx="3743661" cy="782211"/>
            </a:xfrm>
            <a:prstGeom prst="rect">
              <a:avLst/>
            </a:prstGeom>
            <a:noFill/>
            <a:ln>
              <a:noFill/>
            </a:ln>
          </p:spPr>
        </p:pic>
        <p:sp>
          <p:nvSpPr>
            <p:cNvPr id="212" name="Google Shape;212;p23"/>
            <p:cNvSpPr txBox="1"/>
            <p:nvPr/>
          </p:nvSpPr>
          <p:spPr>
            <a:xfrm>
              <a:off x="223756" y="273960"/>
              <a:ext cx="11740146" cy="461665"/>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Arial Black"/>
                  <a:ea typeface="Arial Black"/>
                  <a:cs typeface="Arial Black"/>
                  <a:sym typeface="Arial Black"/>
                </a:rPr>
                <a:t>Proposal Budget Prep</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24"/>
          <p:cNvGrpSpPr/>
          <p:nvPr/>
        </p:nvGrpSpPr>
        <p:grpSpPr>
          <a:xfrm>
            <a:off x="0" y="0"/>
            <a:ext cx="12274062" cy="6761464"/>
            <a:chOff x="0" y="0"/>
            <a:chExt cx="12274062" cy="6761464"/>
          </a:xfrm>
        </p:grpSpPr>
        <p:sp>
          <p:nvSpPr>
            <p:cNvPr id="219" name="Google Shape;219;p24"/>
            <p:cNvSpPr/>
            <p:nvPr/>
          </p:nvSpPr>
          <p:spPr>
            <a:xfrm>
              <a:off x="0" y="0"/>
              <a:ext cx="12192000" cy="589289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p24"/>
            <p:cNvSpPr txBox="1"/>
            <p:nvPr/>
          </p:nvSpPr>
          <p:spPr>
            <a:xfrm>
              <a:off x="220170" y="729655"/>
              <a:ext cx="11743732" cy="4879438"/>
            </a:xfrm>
            <a:prstGeom prst="rect">
              <a:avLst/>
            </a:prstGeom>
            <a:solidFill>
              <a:schemeClr val="lt1"/>
            </a:solidFill>
            <a:ln>
              <a:noFill/>
            </a:ln>
          </p:spPr>
          <p:txBody>
            <a:bodyPr spcFirstLastPara="1" wrap="square" lIns="91425" tIns="45700" rIns="91425" bIns="45700" anchor="t" anchorCtr="0">
              <a:noAutofit/>
            </a:bodyPr>
            <a:lstStyle/>
            <a:p>
              <a:pPr marL="342900" marR="0" lvl="0" indent="-165100" algn="l" rtl="0">
                <a:spcBef>
                  <a:spcPts val="0"/>
                </a:spcBef>
                <a:spcAft>
                  <a:spcPts val="0"/>
                </a:spcAft>
                <a:buClr>
                  <a:schemeClr val="dk1"/>
                </a:buClr>
                <a:buSzPts val="2800"/>
                <a:buFont typeface="Noto Sans Symbols"/>
                <a:buNone/>
              </a:pPr>
              <a:endParaRPr sz="2800" b="1" i="0" u="none" strike="noStrike" cap="none">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ts val="2800"/>
                <a:buFont typeface="Noto Sans Symbols"/>
                <a:buChar char="▪"/>
              </a:pPr>
              <a:r>
                <a:rPr lang="en-US" sz="2800" b="0" i="0" u="none" strike="noStrike" cap="none">
                  <a:solidFill>
                    <a:schemeClr val="dk1"/>
                  </a:solidFill>
                  <a:latin typeface="Arial"/>
                  <a:ea typeface="Arial"/>
                  <a:cs typeface="Arial"/>
                  <a:sym typeface="Arial"/>
                </a:rPr>
                <a:t>Thank goodness the days of paper proposal submissions are almost over. Many electronic proposal systems are similar but not the same. David will demonstrate how proposals are initiated in Research.gov and in the NIH ASSIST. He will let us know the minimum system requirements to get a proposal started. Reminder to log in with your username and password.</a:t>
              </a:r>
              <a:endParaRPr/>
            </a:p>
          </p:txBody>
        </p:sp>
        <p:cxnSp>
          <p:nvCxnSpPr>
            <p:cNvPr id="221" name="Google Shape;221;p24"/>
            <p:cNvCxnSpPr/>
            <p:nvPr/>
          </p:nvCxnSpPr>
          <p:spPr>
            <a:xfrm>
              <a:off x="0" y="5892890"/>
              <a:ext cx="12274062" cy="0"/>
            </a:xfrm>
            <a:prstGeom prst="straightConnector1">
              <a:avLst/>
            </a:prstGeom>
            <a:noFill/>
            <a:ln w="9525" cap="flat" cmpd="sng">
              <a:solidFill>
                <a:srgbClr val="B29D6C"/>
              </a:solidFill>
              <a:prstDash val="solid"/>
              <a:miter lim="800000"/>
              <a:headEnd type="none" w="sm" len="sm"/>
              <a:tailEnd type="none" w="sm" len="sm"/>
            </a:ln>
          </p:spPr>
        </p:cxnSp>
        <p:sp>
          <p:nvSpPr>
            <p:cNvPr id="222" name="Google Shape;222;p24"/>
            <p:cNvSpPr txBox="1"/>
            <p:nvPr/>
          </p:nvSpPr>
          <p:spPr>
            <a:xfrm>
              <a:off x="8017040" y="6176689"/>
              <a:ext cx="3783228"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23" name="Google Shape;223;p24"/>
            <p:cNvPicPr preferRelativeResize="0"/>
            <p:nvPr/>
          </p:nvPicPr>
          <p:blipFill rotWithShape="1">
            <a:blip r:embed="rId3">
              <a:alphaModFix/>
            </a:blip>
            <a:srcRect/>
            <a:stretch/>
          </p:blipFill>
          <p:spPr>
            <a:xfrm>
              <a:off x="139850" y="5979253"/>
              <a:ext cx="3743661" cy="782211"/>
            </a:xfrm>
            <a:prstGeom prst="rect">
              <a:avLst/>
            </a:prstGeom>
            <a:noFill/>
            <a:ln>
              <a:noFill/>
            </a:ln>
          </p:spPr>
        </p:pic>
        <p:sp>
          <p:nvSpPr>
            <p:cNvPr id="224" name="Google Shape;224;p24"/>
            <p:cNvSpPr txBox="1"/>
            <p:nvPr/>
          </p:nvSpPr>
          <p:spPr>
            <a:xfrm>
              <a:off x="223756" y="273960"/>
              <a:ext cx="11740146" cy="461665"/>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Arial Black"/>
                  <a:ea typeface="Arial Black"/>
                  <a:cs typeface="Arial Black"/>
                  <a:sym typeface="Arial Black"/>
                </a:rPr>
                <a:t>System Demonstration</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pSp>
        <p:nvGrpSpPr>
          <p:cNvPr id="230" name="Google Shape;230;p25"/>
          <p:cNvGrpSpPr/>
          <p:nvPr/>
        </p:nvGrpSpPr>
        <p:grpSpPr>
          <a:xfrm>
            <a:off x="0" y="0"/>
            <a:ext cx="12274062" cy="6761464"/>
            <a:chOff x="0" y="0"/>
            <a:chExt cx="12274062" cy="6761464"/>
          </a:xfrm>
        </p:grpSpPr>
        <p:sp>
          <p:nvSpPr>
            <p:cNvPr id="231" name="Google Shape;231;p25"/>
            <p:cNvSpPr/>
            <p:nvPr/>
          </p:nvSpPr>
          <p:spPr>
            <a:xfrm>
              <a:off x="0" y="0"/>
              <a:ext cx="12192000" cy="589289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2" name="Google Shape;232;p25"/>
            <p:cNvSpPr txBox="1"/>
            <p:nvPr/>
          </p:nvSpPr>
          <p:spPr>
            <a:xfrm>
              <a:off x="220175" y="818875"/>
              <a:ext cx="11743800" cy="4790100"/>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spcBef>
                  <a:spcPts val="1200"/>
                </a:spcBef>
                <a:spcAft>
                  <a:spcPts val="0"/>
                </a:spcAft>
                <a:buClr>
                  <a:schemeClr val="dk1"/>
                </a:buClr>
                <a:buSzPts val="2800"/>
                <a:buFont typeface="Noto Sans Symbols"/>
                <a:buChar char="▪"/>
              </a:pPr>
              <a:r>
                <a:rPr lang="en-US" sz="2800">
                  <a:solidFill>
                    <a:schemeClr val="dk1"/>
                  </a:solidFill>
                </a:rPr>
                <a:t>Recall - </a:t>
              </a:r>
              <a:r>
                <a:rPr lang="en-US" sz="2800" u="sng">
                  <a:solidFill>
                    <a:schemeClr val="hlink"/>
                  </a:solidFill>
                  <a:hlinkClick r:id="rId3"/>
                </a:rPr>
                <a:t>Sept 2021 EXCHANGE</a:t>
              </a:r>
              <a:r>
                <a:rPr lang="en-US" sz="2800">
                  <a:solidFill>
                    <a:schemeClr val="dk1"/>
                  </a:solidFill>
                </a:rPr>
                <a:t> - the PTF Process</a:t>
              </a:r>
              <a:endParaRPr sz="2800">
                <a:solidFill>
                  <a:schemeClr val="dk1"/>
                </a:solidFill>
              </a:endParaRPr>
            </a:p>
            <a:p>
              <a:pPr marL="457200" marR="0" lvl="0" indent="0" algn="l" rtl="0">
                <a:spcBef>
                  <a:spcPts val="1200"/>
                </a:spcBef>
                <a:spcAft>
                  <a:spcPts val="0"/>
                </a:spcAft>
                <a:buNone/>
              </a:pPr>
              <a:endParaRPr sz="2800">
                <a:solidFill>
                  <a:schemeClr val="dk1"/>
                </a:solidFill>
              </a:endParaRPr>
            </a:p>
            <a:p>
              <a:pPr marL="342900" marR="0" lvl="0" indent="-342900" algn="l" rtl="0">
                <a:spcBef>
                  <a:spcPts val="1200"/>
                </a:spcBef>
                <a:spcAft>
                  <a:spcPts val="0"/>
                </a:spcAft>
                <a:buClr>
                  <a:schemeClr val="dk1"/>
                </a:buClr>
                <a:buSzPts val="2800"/>
                <a:buFont typeface="Noto Sans Symbols"/>
                <a:buChar char="▪"/>
              </a:pPr>
              <a:r>
                <a:rPr lang="en-US" sz="2800">
                  <a:solidFill>
                    <a:schemeClr val="dk1"/>
                  </a:solidFill>
                </a:rPr>
                <a:t>W</a:t>
              </a:r>
              <a:r>
                <a:rPr lang="en-US" sz="2800" b="0" i="0" u="none" strike="noStrike" cap="none">
                  <a:solidFill>
                    <a:schemeClr val="dk1"/>
                  </a:solidFill>
                  <a:latin typeface="Arial"/>
                  <a:ea typeface="Arial"/>
                  <a:cs typeface="Arial"/>
                  <a:sym typeface="Arial"/>
                </a:rPr>
                <a:t>hy does OSP need the dreaded PTF</a:t>
              </a:r>
              <a:r>
                <a:rPr lang="en-US" sz="2800">
                  <a:solidFill>
                    <a:schemeClr val="dk1"/>
                  </a:solidFill>
                </a:rPr>
                <a:t> ahead of proposal submission?</a:t>
              </a:r>
              <a:r>
                <a:rPr lang="en-US" sz="2800" b="0" i="0" u="none" strike="noStrike" cap="none">
                  <a:solidFill>
                    <a:schemeClr val="dk1"/>
                  </a:solidFill>
                  <a:latin typeface="Arial"/>
                  <a:ea typeface="Arial"/>
                  <a:cs typeface="Arial"/>
                  <a:sym typeface="Arial"/>
                </a:rPr>
                <a:t> </a:t>
              </a:r>
              <a:endParaRPr sz="2800">
                <a:solidFill>
                  <a:schemeClr val="dk1"/>
                </a:solidFill>
              </a:endParaRPr>
            </a:p>
            <a:p>
              <a:pPr marL="0" marR="0" lvl="0" indent="0" algn="l" rtl="0">
                <a:spcBef>
                  <a:spcPts val="1200"/>
                </a:spcBef>
                <a:spcAft>
                  <a:spcPts val="0"/>
                </a:spcAft>
                <a:buNone/>
              </a:pPr>
              <a:endParaRPr sz="2800">
                <a:solidFill>
                  <a:schemeClr val="dk1"/>
                </a:solidFill>
              </a:endParaRPr>
            </a:p>
            <a:p>
              <a:pPr marL="457200" marR="0" lvl="0" indent="0" algn="l" rtl="0">
                <a:spcBef>
                  <a:spcPts val="1200"/>
                </a:spcBef>
                <a:spcAft>
                  <a:spcPts val="0"/>
                </a:spcAft>
                <a:buNone/>
              </a:pPr>
              <a:r>
                <a:rPr lang="en-US" sz="2800" u="sng">
                  <a:solidFill>
                    <a:schemeClr val="hlink"/>
                  </a:solidFill>
                  <a:hlinkClick r:id="rId4"/>
                </a:rPr>
                <a:t>Animal Welfare</a:t>
              </a:r>
              <a:r>
                <a:rPr lang="en-US" sz="2800"/>
                <a:t>, </a:t>
              </a:r>
              <a:r>
                <a:rPr lang="en-US" sz="2800" u="sng">
                  <a:solidFill>
                    <a:schemeClr val="hlink"/>
                  </a:solidFill>
                  <a:hlinkClick r:id="rId5"/>
                </a:rPr>
                <a:t>Participant Protections</a:t>
              </a:r>
              <a:r>
                <a:rPr lang="en-US" sz="2800"/>
                <a:t>, </a:t>
              </a:r>
              <a:r>
                <a:rPr lang="en-US" sz="2800" u="sng">
                  <a:solidFill>
                    <a:schemeClr val="hlink"/>
                  </a:solidFill>
                  <a:hlinkClick r:id="rId6"/>
                </a:rPr>
                <a:t>Research Integrity and Compliance</a:t>
              </a:r>
              <a:r>
                <a:rPr lang="en-US" sz="2800"/>
                <a:t>, </a:t>
              </a:r>
              <a:r>
                <a:rPr lang="en-US" sz="2800" u="sng">
                  <a:solidFill>
                    <a:schemeClr val="hlink"/>
                  </a:solidFill>
                  <a:hlinkClick r:id="rId7"/>
                </a:rPr>
                <a:t>Subrecipient Monitoring</a:t>
              </a:r>
              <a:r>
                <a:rPr lang="en-US" sz="2800"/>
                <a:t> (</a:t>
              </a:r>
              <a:r>
                <a:rPr lang="en-US" sz="2800" u="sng">
                  <a:solidFill>
                    <a:schemeClr val="hlink"/>
                  </a:solidFill>
                  <a:hlinkClick r:id="rId8"/>
                </a:rPr>
                <a:t>Sub commitment form)</a:t>
              </a:r>
              <a:endParaRPr sz="2800"/>
            </a:p>
            <a:p>
              <a:pPr marL="457200" marR="0" lvl="0" indent="0" algn="l" rtl="0">
                <a:spcBef>
                  <a:spcPts val="1200"/>
                </a:spcBef>
                <a:spcAft>
                  <a:spcPts val="0"/>
                </a:spcAft>
                <a:buNone/>
              </a:pPr>
              <a:endParaRPr/>
            </a:p>
            <a:p>
              <a:pPr marL="457200" marR="0" lvl="0" indent="0" algn="l" rtl="0">
                <a:spcBef>
                  <a:spcPts val="1200"/>
                </a:spcBef>
                <a:spcAft>
                  <a:spcPts val="0"/>
                </a:spcAft>
                <a:buNone/>
              </a:pPr>
              <a:endParaRPr/>
            </a:p>
            <a:p>
              <a:pPr marL="0" marR="0" lvl="0" indent="0" algn="l" rtl="0">
                <a:spcBef>
                  <a:spcPts val="1200"/>
                </a:spcBef>
                <a:spcAft>
                  <a:spcPts val="0"/>
                </a:spcAft>
                <a:buNone/>
              </a:pPr>
              <a:r>
                <a:rPr lang="en-US" sz="2800"/>
                <a:t>Demo </a:t>
              </a:r>
              <a:r>
                <a:rPr lang="en-US"/>
                <a:t>- </a:t>
              </a:r>
              <a:r>
                <a:rPr lang="en-US" sz="2800" u="sng">
                  <a:solidFill>
                    <a:schemeClr val="hlink"/>
                  </a:solidFill>
                  <a:hlinkClick r:id="rId9"/>
                </a:rPr>
                <a:t>PS PTF</a:t>
              </a:r>
              <a:endParaRPr/>
            </a:p>
          </p:txBody>
        </p:sp>
        <p:cxnSp>
          <p:nvCxnSpPr>
            <p:cNvPr id="233" name="Google Shape;233;p25"/>
            <p:cNvCxnSpPr/>
            <p:nvPr/>
          </p:nvCxnSpPr>
          <p:spPr>
            <a:xfrm>
              <a:off x="0" y="5892890"/>
              <a:ext cx="12274062" cy="0"/>
            </a:xfrm>
            <a:prstGeom prst="straightConnector1">
              <a:avLst/>
            </a:prstGeom>
            <a:noFill/>
            <a:ln w="9525" cap="flat" cmpd="sng">
              <a:solidFill>
                <a:srgbClr val="B29D6C"/>
              </a:solidFill>
              <a:prstDash val="solid"/>
              <a:miter lim="800000"/>
              <a:headEnd type="none" w="sm" len="sm"/>
              <a:tailEnd type="none" w="sm" len="sm"/>
            </a:ln>
          </p:spPr>
        </p:cxnSp>
        <p:sp>
          <p:nvSpPr>
            <p:cNvPr id="234" name="Google Shape;234;p25"/>
            <p:cNvSpPr txBox="1"/>
            <p:nvPr/>
          </p:nvSpPr>
          <p:spPr>
            <a:xfrm>
              <a:off x="8017040" y="6176689"/>
              <a:ext cx="3783228"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35" name="Google Shape;235;p25"/>
            <p:cNvPicPr preferRelativeResize="0"/>
            <p:nvPr/>
          </p:nvPicPr>
          <p:blipFill rotWithShape="1">
            <a:blip r:embed="rId10">
              <a:alphaModFix/>
            </a:blip>
            <a:srcRect/>
            <a:stretch/>
          </p:blipFill>
          <p:spPr>
            <a:xfrm>
              <a:off x="139850" y="5979253"/>
              <a:ext cx="3743661" cy="782211"/>
            </a:xfrm>
            <a:prstGeom prst="rect">
              <a:avLst/>
            </a:prstGeom>
            <a:noFill/>
            <a:ln>
              <a:noFill/>
            </a:ln>
          </p:spPr>
        </p:pic>
        <p:sp>
          <p:nvSpPr>
            <p:cNvPr id="236" name="Google Shape;236;p25"/>
            <p:cNvSpPr txBox="1"/>
            <p:nvPr/>
          </p:nvSpPr>
          <p:spPr>
            <a:xfrm>
              <a:off x="221968" y="267985"/>
              <a:ext cx="11740200" cy="461700"/>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Arial Black"/>
                  <a:ea typeface="Arial Black"/>
                  <a:cs typeface="Arial Black"/>
                  <a:sym typeface="Arial Black"/>
                </a:rPr>
                <a:t>Creating the Proposal Transmittal Form (PTF)</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p:nvPr/>
        </p:nvSpPr>
        <p:spPr>
          <a:xfrm>
            <a:off x="0" y="-43181"/>
            <a:ext cx="12192000" cy="5823495"/>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26"/>
          <p:cNvSpPr txBox="1">
            <a:spLocks noGrp="1"/>
          </p:cNvSpPr>
          <p:nvPr>
            <p:ph type="ctrTitle"/>
          </p:nvPr>
        </p:nvSpPr>
        <p:spPr>
          <a:xfrm>
            <a:off x="2011680" y="1821149"/>
            <a:ext cx="7985958" cy="1230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Georgia"/>
              <a:buNone/>
            </a:pPr>
            <a:br>
              <a:rPr lang="en-US" sz="4800" b="1">
                <a:latin typeface="Georgia"/>
                <a:ea typeface="Georgia"/>
                <a:cs typeface="Georgia"/>
                <a:sym typeface="Georgia"/>
              </a:rPr>
            </a:br>
            <a:br>
              <a:rPr lang="en-US" sz="4800" b="1">
                <a:latin typeface="Georgia"/>
                <a:ea typeface="Georgia"/>
                <a:cs typeface="Georgia"/>
                <a:sym typeface="Georgia"/>
              </a:rPr>
            </a:br>
            <a:r>
              <a:rPr lang="en-US" sz="4800" b="1">
                <a:latin typeface="Georgia"/>
                <a:ea typeface="Georgia"/>
                <a:cs typeface="Georgia"/>
                <a:sym typeface="Georgia"/>
              </a:rPr>
              <a:t>Questions?</a:t>
            </a:r>
            <a:endParaRPr/>
          </a:p>
        </p:txBody>
      </p:sp>
      <p:cxnSp>
        <p:nvCxnSpPr>
          <p:cNvPr id="244" name="Google Shape;244;p26"/>
          <p:cNvCxnSpPr/>
          <p:nvPr/>
        </p:nvCxnSpPr>
        <p:spPr>
          <a:xfrm>
            <a:off x="357809" y="5780314"/>
            <a:ext cx="11782452" cy="0"/>
          </a:xfrm>
          <a:prstGeom prst="straightConnector1">
            <a:avLst/>
          </a:prstGeom>
          <a:noFill/>
          <a:ln w="9525" cap="flat" cmpd="sng">
            <a:solidFill>
              <a:srgbClr val="B29D6C"/>
            </a:solidFill>
            <a:prstDash val="solid"/>
            <a:miter lim="800000"/>
            <a:headEnd type="none" w="sm" len="sm"/>
            <a:tailEnd type="none" w="sm" len="sm"/>
          </a:ln>
        </p:spPr>
      </p:cxnSp>
      <p:sp>
        <p:nvSpPr>
          <p:cNvPr id="245" name="Google Shape;245;p26"/>
          <p:cNvSpPr txBox="1"/>
          <p:nvPr/>
        </p:nvSpPr>
        <p:spPr>
          <a:xfrm>
            <a:off x="8017040" y="6176689"/>
            <a:ext cx="3783228"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46" name="Google Shape;246;p26"/>
          <p:cNvPicPr preferRelativeResize="0"/>
          <p:nvPr/>
        </p:nvPicPr>
        <p:blipFill rotWithShape="1">
          <a:blip r:embed="rId3">
            <a:alphaModFix/>
          </a:blip>
          <a:srcRect/>
          <a:stretch/>
        </p:blipFill>
        <p:spPr>
          <a:xfrm>
            <a:off x="139850" y="5979253"/>
            <a:ext cx="3743661" cy="7822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pSp>
        <p:nvGrpSpPr>
          <p:cNvPr id="252" name="Google Shape;252;p27"/>
          <p:cNvGrpSpPr/>
          <p:nvPr/>
        </p:nvGrpSpPr>
        <p:grpSpPr>
          <a:xfrm>
            <a:off x="0" y="0"/>
            <a:ext cx="12274062" cy="6761464"/>
            <a:chOff x="0" y="0"/>
            <a:chExt cx="12274062" cy="6761464"/>
          </a:xfrm>
        </p:grpSpPr>
        <p:sp>
          <p:nvSpPr>
            <p:cNvPr id="253" name="Google Shape;253;p27"/>
            <p:cNvSpPr/>
            <p:nvPr/>
          </p:nvSpPr>
          <p:spPr>
            <a:xfrm>
              <a:off x="0" y="0"/>
              <a:ext cx="12192000" cy="589289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27"/>
            <p:cNvSpPr txBox="1"/>
            <p:nvPr/>
          </p:nvSpPr>
          <p:spPr>
            <a:xfrm>
              <a:off x="220170" y="729655"/>
              <a:ext cx="11743732" cy="4879438"/>
            </a:xfrm>
            <a:prstGeom prst="rect">
              <a:avLst/>
            </a:prstGeom>
            <a:solidFill>
              <a:schemeClr val="lt1"/>
            </a:solidFill>
            <a:ln>
              <a:noFill/>
            </a:ln>
          </p:spPr>
          <p:txBody>
            <a:bodyPr spcFirstLastPara="1" wrap="square" lIns="91425" tIns="45700" rIns="91425" bIns="45700" anchor="t" anchorCtr="0">
              <a:noAutofit/>
            </a:bodyPr>
            <a:lstStyle/>
            <a:p>
              <a:pPr marL="342900" marR="0" lvl="0" indent="-165100" algn="l" rtl="0">
                <a:spcBef>
                  <a:spcPts val="0"/>
                </a:spcBef>
                <a:spcAft>
                  <a:spcPts val="0"/>
                </a:spcAft>
                <a:buClr>
                  <a:schemeClr val="dk1"/>
                </a:buClr>
                <a:buSzPts val="2800"/>
                <a:buFont typeface="Noto Sans Symbols"/>
                <a:buNone/>
              </a:pPr>
              <a:endParaRPr sz="2800" b="1" i="0" u="none" strike="noStrike" cap="none">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ts val="2800"/>
                <a:buFont typeface="Noto Sans Symbols"/>
                <a:buChar char="▪"/>
              </a:pPr>
              <a:r>
                <a:rPr lang="en-US" sz="2800">
                  <a:solidFill>
                    <a:schemeClr val="dk1"/>
                  </a:solidFill>
                </a:rPr>
                <a:t>What concerns do you have today about the work that we are doing together in Research Administration?</a:t>
              </a:r>
              <a:endParaRPr sz="2800">
                <a:solidFill>
                  <a:schemeClr val="dk1"/>
                </a:solidFill>
              </a:endParaRPr>
            </a:p>
            <a:p>
              <a:pPr marL="457200" marR="0" lvl="0" indent="0" algn="l" rtl="0">
                <a:spcBef>
                  <a:spcPts val="1200"/>
                </a:spcBef>
                <a:spcAft>
                  <a:spcPts val="0"/>
                </a:spcAft>
                <a:buNone/>
              </a:pPr>
              <a:endParaRPr sz="2800">
                <a:solidFill>
                  <a:schemeClr val="dk1"/>
                </a:solidFill>
              </a:endParaRPr>
            </a:p>
            <a:p>
              <a:pPr marL="342900" marR="0" lvl="0" indent="-342900" algn="l" rtl="0">
                <a:spcBef>
                  <a:spcPts val="1200"/>
                </a:spcBef>
                <a:spcAft>
                  <a:spcPts val="0"/>
                </a:spcAft>
                <a:buClr>
                  <a:schemeClr val="dk1"/>
                </a:buClr>
                <a:buSzPts val="2800"/>
                <a:buFont typeface="Noto Sans Symbols"/>
                <a:buChar char="▪"/>
              </a:pPr>
              <a:r>
                <a:rPr lang="en-US" sz="2800">
                  <a:solidFill>
                    <a:schemeClr val="dk1"/>
                  </a:solidFill>
                </a:rPr>
                <a:t>Think of 1 experience that was new or recurring on a proposal that you recently worked on. Reflect on the challenges? How did you get past them? How could the experience have been better for you? Would you mind sharing so that we can learn together?</a:t>
              </a:r>
              <a:endParaRPr sz="2800">
                <a:solidFill>
                  <a:schemeClr val="dk1"/>
                </a:solidFill>
              </a:endParaRPr>
            </a:p>
          </p:txBody>
        </p:sp>
        <p:cxnSp>
          <p:nvCxnSpPr>
            <p:cNvPr id="255" name="Google Shape;255;p27"/>
            <p:cNvCxnSpPr/>
            <p:nvPr/>
          </p:nvCxnSpPr>
          <p:spPr>
            <a:xfrm>
              <a:off x="0" y="5892890"/>
              <a:ext cx="12274062" cy="0"/>
            </a:xfrm>
            <a:prstGeom prst="straightConnector1">
              <a:avLst/>
            </a:prstGeom>
            <a:noFill/>
            <a:ln w="9525" cap="flat" cmpd="sng">
              <a:solidFill>
                <a:srgbClr val="B29D6C"/>
              </a:solidFill>
              <a:prstDash val="solid"/>
              <a:miter lim="800000"/>
              <a:headEnd type="none" w="sm" len="sm"/>
              <a:tailEnd type="none" w="sm" len="sm"/>
            </a:ln>
          </p:spPr>
        </p:cxnSp>
        <p:sp>
          <p:nvSpPr>
            <p:cNvPr id="256" name="Google Shape;256;p27"/>
            <p:cNvSpPr txBox="1"/>
            <p:nvPr/>
          </p:nvSpPr>
          <p:spPr>
            <a:xfrm>
              <a:off x="8017040" y="6176689"/>
              <a:ext cx="3783228"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57" name="Google Shape;257;p27"/>
            <p:cNvPicPr preferRelativeResize="0"/>
            <p:nvPr/>
          </p:nvPicPr>
          <p:blipFill rotWithShape="1">
            <a:blip r:embed="rId3">
              <a:alphaModFix/>
            </a:blip>
            <a:srcRect/>
            <a:stretch/>
          </p:blipFill>
          <p:spPr>
            <a:xfrm>
              <a:off x="139850" y="5979253"/>
              <a:ext cx="3743661" cy="782211"/>
            </a:xfrm>
            <a:prstGeom prst="rect">
              <a:avLst/>
            </a:prstGeom>
            <a:noFill/>
            <a:ln>
              <a:noFill/>
            </a:ln>
          </p:spPr>
        </p:pic>
        <p:sp>
          <p:nvSpPr>
            <p:cNvPr id="258" name="Google Shape;258;p27"/>
            <p:cNvSpPr txBox="1"/>
            <p:nvPr/>
          </p:nvSpPr>
          <p:spPr>
            <a:xfrm>
              <a:off x="223756" y="273960"/>
              <a:ext cx="11740146" cy="461665"/>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Arial Black"/>
                  <a:ea typeface="Arial Black"/>
                  <a:cs typeface="Arial Black"/>
                  <a:sym typeface="Arial Black"/>
                </a:rPr>
                <a:t>Hot Topics in Research Administration</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8"/>
          <p:cNvSpPr/>
          <p:nvPr/>
        </p:nvSpPr>
        <p:spPr>
          <a:xfrm>
            <a:off x="0" y="1"/>
            <a:ext cx="12192000" cy="5892890"/>
          </a:xfrm>
          <a:prstGeom prst="rect">
            <a:avLst/>
          </a:prstGeom>
          <a:solidFill>
            <a:srgbClr val="8A10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4" name="Google Shape;264;p28"/>
          <p:cNvSpPr txBox="1">
            <a:spLocks noGrp="1"/>
          </p:cNvSpPr>
          <p:nvPr>
            <p:ph type="ctrTitle"/>
          </p:nvPr>
        </p:nvSpPr>
        <p:spPr>
          <a:xfrm>
            <a:off x="1794475" y="900760"/>
            <a:ext cx="8603100" cy="2428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Georgia"/>
              <a:buNone/>
            </a:pPr>
            <a:r>
              <a:rPr lang="en-US" sz="4800" b="1">
                <a:solidFill>
                  <a:schemeClr val="lt1"/>
                </a:solidFill>
                <a:latin typeface="Georgia"/>
                <a:ea typeface="Georgia"/>
                <a:cs typeface="Georgia"/>
                <a:sym typeface="Georgia"/>
              </a:rPr>
              <a:t>That’s all Folks!</a:t>
            </a:r>
            <a:endParaRPr sz="4800" b="1">
              <a:solidFill>
                <a:schemeClr val="lt1"/>
              </a:solidFill>
              <a:latin typeface="Georgia"/>
              <a:ea typeface="Georgia"/>
              <a:cs typeface="Georgia"/>
              <a:sym typeface="Georgia"/>
            </a:endParaRPr>
          </a:p>
          <a:p>
            <a:pPr marL="0" lvl="0" indent="0" algn="ctr" rtl="0">
              <a:lnSpc>
                <a:spcPct val="90000"/>
              </a:lnSpc>
              <a:spcBef>
                <a:spcPts val="0"/>
              </a:spcBef>
              <a:spcAft>
                <a:spcPts val="0"/>
              </a:spcAft>
              <a:buClr>
                <a:schemeClr val="lt1"/>
              </a:buClr>
              <a:buSzPts val="4800"/>
              <a:buFont typeface="Georgia"/>
              <a:buNone/>
            </a:pPr>
            <a:endParaRPr sz="4800" b="1">
              <a:solidFill>
                <a:schemeClr val="lt1"/>
              </a:solidFill>
              <a:latin typeface="Georgia"/>
              <a:ea typeface="Georgia"/>
              <a:cs typeface="Georgia"/>
              <a:sym typeface="Georgia"/>
            </a:endParaRPr>
          </a:p>
          <a:p>
            <a:pPr marL="0" lvl="0" indent="0" algn="ctr" rtl="0">
              <a:lnSpc>
                <a:spcPct val="90000"/>
              </a:lnSpc>
              <a:spcBef>
                <a:spcPts val="0"/>
              </a:spcBef>
              <a:spcAft>
                <a:spcPts val="0"/>
              </a:spcAft>
              <a:buClr>
                <a:schemeClr val="lt1"/>
              </a:buClr>
              <a:buSzPts val="4800"/>
              <a:buFont typeface="Georgia"/>
              <a:buNone/>
            </a:pPr>
            <a:r>
              <a:rPr lang="en-US" sz="4800" b="1">
                <a:solidFill>
                  <a:schemeClr val="lt1"/>
                </a:solidFill>
                <a:latin typeface="Georgia"/>
                <a:ea typeface="Georgia"/>
                <a:cs typeface="Georgia"/>
                <a:sym typeface="Georgia"/>
              </a:rPr>
              <a:t>Thank you! </a:t>
            </a:r>
            <a:endParaRPr/>
          </a:p>
        </p:txBody>
      </p:sp>
      <p:cxnSp>
        <p:nvCxnSpPr>
          <p:cNvPr id="265" name="Google Shape;265;p28"/>
          <p:cNvCxnSpPr/>
          <p:nvPr/>
        </p:nvCxnSpPr>
        <p:spPr>
          <a:xfrm>
            <a:off x="0" y="5892890"/>
            <a:ext cx="12192000" cy="0"/>
          </a:xfrm>
          <a:prstGeom prst="straightConnector1">
            <a:avLst/>
          </a:prstGeom>
          <a:noFill/>
          <a:ln w="9525" cap="flat" cmpd="sng">
            <a:solidFill>
              <a:srgbClr val="B29D6C"/>
            </a:solidFill>
            <a:prstDash val="solid"/>
            <a:miter lim="800000"/>
            <a:headEnd type="none" w="sm" len="sm"/>
            <a:tailEnd type="none" w="sm" len="sm"/>
          </a:ln>
        </p:spPr>
      </p:cxnSp>
      <p:sp>
        <p:nvSpPr>
          <p:cNvPr id="266" name="Google Shape;266;p28"/>
          <p:cNvSpPr txBox="1"/>
          <p:nvPr/>
        </p:nvSpPr>
        <p:spPr>
          <a:xfrm>
            <a:off x="8017040" y="6176689"/>
            <a:ext cx="3783228"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67" name="Google Shape;267;p28"/>
          <p:cNvPicPr preferRelativeResize="0"/>
          <p:nvPr/>
        </p:nvPicPr>
        <p:blipFill rotWithShape="1">
          <a:blip r:embed="rId3">
            <a:alphaModFix/>
          </a:blip>
          <a:srcRect/>
          <a:stretch/>
        </p:blipFill>
        <p:spPr>
          <a:xfrm>
            <a:off x="139850" y="5979253"/>
            <a:ext cx="3743661" cy="7822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643847" y="96537"/>
            <a:ext cx="10904306" cy="113416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8A100B"/>
              </a:buClr>
              <a:buSzPts val="4000"/>
              <a:buFont typeface="Georgia"/>
              <a:buNone/>
            </a:pPr>
            <a:r>
              <a:rPr lang="en-US" sz="4000" b="1">
                <a:solidFill>
                  <a:srgbClr val="8A100B"/>
                </a:solidFill>
                <a:latin typeface="Georgia"/>
                <a:ea typeface="Georgia"/>
                <a:cs typeface="Georgia"/>
                <a:sym typeface="Georgia"/>
              </a:rPr>
              <a:t>Presenters</a:t>
            </a:r>
            <a:endParaRPr/>
          </a:p>
        </p:txBody>
      </p:sp>
      <p:sp>
        <p:nvSpPr>
          <p:cNvPr id="100" name="Google Shape;100;p14"/>
          <p:cNvSpPr txBox="1"/>
          <p:nvPr/>
        </p:nvSpPr>
        <p:spPr>
          <a:xfrm>
            <a:off x="268941" y="1359243"/>
            <a:ext cx="11445300" cy="4494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0" i="0" u="none" strike="noStrike" cap="none">
              <a:solidFill>
                <a:srgbClr val="8A100B"/>
              </a:solidFill>
              <a:latin typeface="Arial"/>
              <a:ea typeface="Arial"/>
              <a:cs typeface="Arial"/>
              <a:sym typeface="Arial"/>
            </a:endParaRPr>
          </a:p>
          <a:p>
            <a:pPr marL="342900" marR="0" lvl="0" indent="-342900" algn="ctr"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David Decelles, Associate Director, Fiscal &amp; Grant Administration, Service Center</a:t>
            </a:r>
            <a:endParaRPr/>
          </a:p>
          <a:p>
            <a:pPr marL="342900" marR="0" lvl="0" indent="-190500" algn="ctr"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ctr"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J</a:t>
            </a:r>
            <a:r>
              <a:rPr lang="en-US" sz="2400">
                <a:solidFill>
                  <a:schemeClr val="dk1"/>
                </a:solidFill>
              </a:rPr>
              <a:t>ack</a:t>
            </a:r>
            <a:r>
              <a:rPr lang="en-US" sz="2400" b="0" i="0" u="none" strike="noStrike" cap="none">
                <a:solidFill>
                  <a:schemeClr val="dk1"/>
                </a:solidFill>
                <a:latin typeface="Arial"/>
                <a:ea typeface="Arial"/>
                <a:cs typeface="Arial"/>
                <a:sym typeface="Arial"/>
              </a:rPr>
              <a:t> Lane, Director, Morrissey College of Arts &amp; Sciences Service Center</a:t>
            </a:r>
            <a:endParaRPr/>
          </a:p>
          <a:p>
            <a:pPr marL="342900" marR="0" lvl="0" indent="-190500" algn="ctr"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ctr"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Erin Lee, Senior Associate Director, Corporate &amp; Foundation Relations, University Advancement</a:t>
            </a:r>
            <a:endParaRPr/>
          </a:p>
          <a:p>
            <a:pPr marL="342900" marR="0" lvl="0" indent="-190500" algn="ctr"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ctr"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Karen Jarvis-Thorne, Senior Assistant Director, pre Award, Office for Sponsored Programs</a:t>
            </a:r>
            <a:endParaRPr/>
          </a:p>
          <a:p>
            <a:pPr marL="342900" marR="0" lvl="0" indent="-203200" algn="ctr" rtl="0">
              <a:spcBef>
                <a:spcPts val="0"/>
              </a:spcBef>
              <a:spcAft>
                <a:spcPts val="0"/>
              </a:spcAft>
              <a:buClr>
                <a:schemeClr val="dk1"/>
              </a:buClr>
              <a:buSzPts val="2200"/>
              <a:buFont typeface="Arial"/>
              <a:buNone/>
            </a:pPr>
            <a:endParaRPr sz="2200" b="0" i="0" u="none" strike="noStrike" cap="none">
              <a:solidFill>
                <a:srgbClr val="8A100B"/>
              </a:solidFill>
              <a:latin typeface="Arial"/>
              <a:ea typeface="Arial"/>
              <a:cs typeface="Arial"/>
              <a:sym typeface="Arial"/>
            </a:endParaRPr>
          </a:p>
        </p:txBody>
      </p:sp>
      <p:cxnSp>
        <p:nvCxnSpPr>
          <p:cNvPr id="101" name="Google Shape;101;p14"/>
          <p:cNvCxnSpPr/>
          <p:nvPr/>
        </p:nvCxnSpPr>
        <p:spPr>
          <a:xfrm>
            <a:off x="4261021" y="1359243"/>
            <a:ext cx="3669957" cy="0"/>
          </a:xfrm>
          <a:prstGeom prst="straightConnector1">
            <a:avLst/>
          </a:prstGeom>
          <a:noFill/>
          <a:ln w="9525" cap="flat" cmpd="sng">
            <a:solidFill>
              <a:srgbClr val="B29D6C"/>
            </a:solidFill>
            <a:prstDash val="solid"/>
            <a:miter lim="800000"/>
            <a:headEnd type="none" w="sm" len="sm"/>
            <a:tailEnd type="none" w="sm" len="sm"/>
          </a:ln>
        </p:spPr>
      </p:cxnSp>
      <p:cxnSp>
        <p:nvCxnSpPr>
          <p:cNvPr id="102" name="Google Shape;102;p14"/>
          <p:cNvCxnSpPr/>
          <p:nvPr/>
        </p:nvCxnSpPr>
        <p:spPr>
          <a:xfrm>
            <a:off x="0" y="5892890"/>
            <a:ext cx="12359811" cy="0"/>
          </a:xfrm>
          <a:prstGeom prst="straightConnector1">
            <a:avLst/>
          </a:prstGeom>
          <a:noFill/>
          <a:ln w="9525" cap="flat" cmpd="sng">
            <a:solidFill>
              <a:srgbClr val="B29D6C"/>
            </a:solidFill>
            <a:prstDash val="solid"/>
            <a:miter lim="800000"/>
            <a:headEnd type="none" w="sm" len="sm"/>
            <a:tailEnd type="none" w="sm" len="sm"/>
          </a:ln>
        </p:spPr>
      </p:cxnSp>
      <p:sp>
        <p:nvSpPr>
          <p:cNvPr id="103" name="Google Shape;103;p14"/>
          <p:cNvSpPr txBox="1"/>
          <p:nvPr/>
        </p:nvSpPr>
        <p:spPr>
          <a:xfrm>
            <a:off x="8017040" y="6176689"/>
            <a:ext cx="3783228"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04" name="Google Shape;104;p14"/>
          <p:cNvPicPr preferRelativeResize="0"/>
          <p:nvPr/>
        </p:nvPicPr>
        <p:blipFill rotWithShape="1">
          <a:blip r:embed="rId3">
            <a:alphaModFix/>
          </a:blip>
          <a:srcRect/>
          <a:stretch/>
        </p:blipFill>
        <p:spPr>
          <a:xfrm>
            <a:off x="139850" y="5979253"/>
            <a:ext cx="3743661" cy="7822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0" name="Google Shape;110;p15"/>
          <p:cNvGrpSpPr/>
          <p:nvPr/>
        </p:nvGrpSpPr>
        <p:grpSpPr>
          <a:xfrm>
            <a:off x="0" y="0"/>
            <a:ext cx="12274062" cy="6761464"/>
            <a:chOff x="0" y="0"/>
            <a:chExt cx="12274062" cy="6761464"/>
          </a:xfrm>
        </p:grpSpPr>
        <p:sp>
          <p:nvSpPr>
            <p:cNvPr id="111" name="Google Shape;111;p15"/>
            <p:cNvSpPr/>
            <p:nvPr/>
          </p:nvSpPr>
          <p:spPr>
            <a:xfrm>
              <a:off x="0" y="0"/>
              <a:ext cx="12192000" cy="589289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5"/>
            <p:cNvSpPr txBox="1"/>
            <p:nvPr/>
          </p:nvSpPr>
          <p:spPr>
            <a:xfrm>
              <a:off x="220170" y="729655"/>
              <a:ext cx="11743732" cy="4879438"/>
            </a:xfrm>
            <a:prstGeom prst="rect">
              <a:avLst/>
            </a:prstGeom>
            <a:solidFill>
              <a:schemeClr val="lt1"/>
            </a:solidFill>
            <a:ln>
              <a:noFill/>
            </a:ln>
          </p:spPr>
          <p:txBody>
            <a:bodyPr spcFirstLastPara="1" wrap="square" lIns="91425" tIns="45700" rIns="91425" bIns="45700" anchor="t" anchorCtr="0">
              <a:noAutofit/>
            </a:bodyPr>
            <a:lstStyle/>
            <a:p>
              <a:pPr marL="342900" marR="0" lvl="0" indent="-165100" algn="l" rtl="0">
                <a:spcBef>
                  <a:spcPts val="0"/>
                </a:spcBef>
                <a:spcAft>
                  <a:spcPts val="0"/>
                </a:spcAft>
                <a:buClr>
                  <a:schemeClr val="dk1"/>
                </a:buClr>
                <a:buSzPts val="2800"/>
                <a:buFont typeface="Noto Sans Symbols"/>
                <a:buNone/>
              </a:pPr>
              <a:endParaRPr sz="2800" b="1" i="0" u="none" strike="noStrike" cap="none">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ts val="2800"/>
                <a:buFont typeface="Noto Sans Symbols"/>
                <a:buChar char="▪"/>
              </a:pPr>
              <a:r>
                <a:rPr lang="en-US" sz="2800">
                  <a:solidFill>
                    <a:schemeClr val="dk1"/>
                  </a:solidFill>
                </a:rPr>
                <a:t>Erin - non-federal proposal submission</a:t>
              </a:r>
              <a:endParaRPr/>
            </a:p>
          </p:txBody>
        </p:sp>
        <p:cxnSp>
          <p:nvCxnSpPr>
            <p:cNvPr id="113" name="Google Shape;113;p15"/>
            <p:cNvCxnSpPr/>
            <p:nvPr/>
          </p:nvCxnSpPr>
          <p:spPr>
            <a:xfrm>
              <a:off x="0" y="5892890"/>
              <a:ext cx="12274062" cy="0"/>
            </a:xfrm>
            <a:prstGeom prst="straightConnector1">
              <a:avLst/>
            </a:prstGeom>
            <a:noFill/>
            <a:ln w="9525" cap="flat" cmpd="sng">
              <a:solidFill>
                <a:srgbClr val="B29D6C"/>
              </a:solidFill>
              <a:prstDash val="solid"/>
              <a:miter lim="800000"/>
              <a:headEnd type="none" w="sm" len="sm"/>
              <a:tailEnd type="none" w="sm" len="sm"/>
            </a:ln>
          </p:spPr>
        </p:cxnSp>
        <p:sp>
          <p:nvSpPr>
            <p:cNvPr id="114" name="Google Shape;114;p15"/>
            <p:cNvSpPr txBox="1"/>
            <p:nvPr/>
          </p:nvSpPr>
          <p:spPr>
            <a:xfrm>
              <a:off x="8017040" y="6176689"/>
              <a:ext cx="3783228"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15" name="Google Shape;115;p15"/>
            <p:cNvPicPr preferRelativeResize="0"/>
            <p:nvPr/>
          </p:nvPicPr>
          <p:blipFill rotWithShape="1">
            <a:blip r:embed="rId3">
              <a:alphaModFix/>
            </a:blip>
            <a:srcRect/>
            <a:stretch/>
          </p:blipFill>
          <p:spPr>
            <a:xfrm>
              <a:off x="139850" y="5979253"/>
              <a:ext cx="3743661" cy="782211"/>
            </a:xfrm>
            <a:prstGeom prst="rect">
              <a:avLst/>
            </a:prstGeom>
            <a:noFill/>
            <a:ln>
              <a:noFill/>
            </a:ln>
          </p:spPr>
        </p:pic>
        <p:sp>
          <p:nvSpPr>
            <p:cNvPr id="116" name="Google Shape;116;p15"/>
            <p:cNvSpPr txBox="1"/>
            <p:nvPr/>
          </p:nvSpPr>
          <p:spPr>
            <a:xfrm>
              <a:off x="223756" y="273960"/>
              <a:ext cx="11740146" cy="461665"/>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Arial Black"/>
                  <a:ea typeface="Arial Black"/>
                  <a:cs typeface="Arial Black"/>
                  <a:sym typeface="Arial Black"/>
                </a:rPr>
                <a:t>Submitting Federal and Non-federal Proposals at Boston College</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16"/>
          <p:cNvGrpSpPr/>
          <p:nvPr/>
        </p:nvGrpSpPr>
        <p:grpSpPr>
          <a:xfrm>
            <a:off x="0" y="0"/>
            <a:ext cx="12274200" cy="6761689"/>
            <a:chOff x="0" y="0"/>
            <a:chExt cx="12274200" cy="6761689"/>
          </a:xfrm>
        </p:grpSpPr>
        <p:sp>
          <p:nvSpPr>
            <p:cNvPr id="123" name="Google Shape;123;p16"/>
            <p:cNvSpPr/>
            <p:nvPr/>
          </p:nvSpPr>
          <p:spPr>
            <a:xfrm>
              <a:off x="0" y="0"/>
              <a:ext cx="12192000" cy="589290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16"/>
            <p:cNvSpPr txBox="1"/>
            <p:nvPr/>
          </p:nvSpPr>
          <p:spPr>
            <a:xfrm>
              <a:off x="220170" y="729655"/>
              <a:ext cx="11743800" cy="4879500"/>
            </a:xfrm>
            <a:prstGeom prst="rect">
              <a:avLst/>
            </a:prstGeom>
            <a:solidFill>
              <a:schemeClr val="lt1"/>
            </a:solidFill>
            <a:ln>
              <a:noFill/>
            </a:ln>
          </p:spPr>
          <p:txBody>
            <a:bodyPr spcFirstLastPara="1" wrap="square" lIns="91425" tIns="45700" rIns="91425" bIns="45700" anchor="t" anchorCtr="0">
              <a:noAutofit/>
            </a:bodyPr>
            <a:lstStyle/>
            <a:p>
              <a:pPr marL="342900" marR="0" lvl="0" indent="-165100" algn="l" rtl="0">
                <a:spcBef>
                  <a:spcPts val="0"/>
                </a:spcBef>
                <a:spcAft>
                  <a:spcPts val="0"/>
                </a:spcAft>
                <a:buClr>
                  <a:schemeClr val="dk1"/>
                </a:buClr>
                <a:buSzPts val="2800"/>
                <a:buFont typeface="Noto Sans Symbols"/>
                <a:buNone/>
              </a:pPr>
              <a:endParaRPr sz="2800" b="1" i="0" u="none" strike="noStrike" cap="none">
                <a:solidFill>
                  <a:schemeClr val="dk1"/>
                </a:solidFill>
                <a:latin typeface="Arial"/>
                <a:ea typeface="Arial"/>
                <a:cs typeface="Arial"/>
                <a:sym typeface="Arial"/>
              </a:endParaRPr>
            </a:p>
            <a:p>
              <a:pPr marL="457200" lvl="0" indent="-406400" algn="l" rtl="0">
                <a:lnSpc>
                  <a:spcPct val="115000"/>
                </a:lnSpc>
                <a:spcBef>
                  <a:spcPts val="0"/>
                </a:spcBef>
                <a:spcAft>
                  <a:spcPts val="0"/>
                </a:spcAft>
                <a:buClr>
                  <a:schemeClr val="dk1"/>
                </a:buClr>
                <a:buSzPts val="2800"/>
                <a:buFont typeface="Noto Sans Symbols"/>
                <a:buChar char="▪"/>
              </a:pPr>
              <a:r>
                <a:rPr lang="en-US" sz="2000">
                  <a:solidFill>
                    <a:schemeClr val="dk1"/>
                  </a:solidFill>
                </a:rPr>
                <a:t>The CFR office helps to connect faculty with sources of </a:t>
              </a:r>
              <a:r>
                <a:rPr lang="en-US" sz="2000" b="1">
                  <a:solidFill>
                    <a:schemeClr val="dk1"/>
                  </a:solidFill>
                </a:rPr>
                <a:t>private</a:t>
              </a:r>
              <a:r>
                <a:rPr lang="en-US" sz="2000">
                  <a:solidFill>
                    <a:schemeClr val="dk1"/>
                  </a:solidFill>
                </a:rPr>
                <a:t> funding to support research as well as programming</a:t>
              </a:r>
              <a:endParaRPr sz="2000">
                <a:solidFill>
                  <a:schemeClr val="dk1"/>
                </a:solidFill>
              </a:endParaRPr>
            </a:p>
            <a:p>
              <a:pPr marL="457200" lvl="0" indent="-406400" algn="l" rtl="0">
                <a:lnSpc>
                  <a:spcPct val="115000"/>
                </a:lnSpc>
                <a:spcBef>
                  <a:spcPts val="0"/>
                </a:spcBef>
                <a:spcAft>
                  <a:spcPts val="0"/>
                </a:spcAft>
                <a:buClr>
                  <a:schemeClr val="dk1"/>
                </a:buClr>
                <a:buSzPts val="2800"/>
                <a:buFont typeface="Noto Sans Symbols"/>
                <a:buChar char="▪"/>
              </a:pPr>
              <a:r>
                <a:rPr lang="en-US" sz="2000">
                  <a:solidFill>
                    <a:schemeClr val="dk1"/>
                  </a:solidFill>
                </a:rPr>
                <a:t>Should be the first point of contact when seeking resources from private foundations.</a:t>
              </a:r>
              <a:endParaRPr sz="2000">
                <a:solidFill>
                  <a:schemeClr val="dk1"/>
                </a:solidFill>
              </a:endParaRPr>
            </a:p>
            <a:p>
              <a:pPr marL="457200" lvl="0" indent="-406400" algn="l" rtl="0">
                <a:lnSpc>
                  <a:spcPct val="115000"/>
                </a:lnSpc>
                <a:spcBef>
                  <a:spcPts val="0"/>
                </a:spcBef>
                <a:spcAft>
                  <a:spcPts val="0"/>
                </a:spcAft>
                <a:buClr>
                  <a:schemeClr val="dk1"/>
                </a:buClr>
                <a:buSzPts val="2800"/>
                <a:buFont typeface="Noto Sans Symbols"/>
                <a:buChar char="▪"/>
              </a:pPr>
              <a:r>
                <a:rPr lang="en-US" sz="2000">
                  <a:solidFill>
                    <a:schemeClr val="dk1"/>
                  </a:solidFill>
                </a:rPr>
                <a:t>The CFR office is a resource; faculty are not required to work with CFR, but working with CFR can help increase chances of funding and reduce faculty time spent on developing proposals</a:t>
              </a:r>
              <a:endParaRPr sz="2000">
                <a:solidFill>
                  <a:schemeClr val="dk1"/>
                </a:solidFill>
              </a:endParaRPr>
            </a:p>
            <a:p>
              <a:pPr marL="457200" lvl="0" indent="-406400" algn="l" rtl="0">
                <a:lnSpc>
                  <a:spcPct val="115000"/>
                </a:lnSpc>
                <a:spcBef>
                  <a:spcPts val="0"/>
                </a:spcBef>
                <a:spcAft>
                  <a:spcPts val="0"/>
                </a:spcAft>
                <a:buClr>
                  <a:schemeClr val="dk1"/>
                </a:buClr>
                <a:buSzPts val="2800"/>
                <a:buFont typeface="Noto Sans Symbols"/>
                <a:buChar char="▪"/>
              </a:pPr>
              <a:r>
                <a:rPr lang="en-US" sz="2000">
                  <a:solidFill>
                    <a:schemeClr val="dk1"/>
                  </a:solidFill>
                </a:rPr>
                <a:t>One exception is for </a:t>
              </a:r>
              <a:r>
                <a:rPr lang="en-US" sz="2000" b="1">
                  <a:solidFill>
                    <a:schemeClr val="dk1"/>
                  </a:solidFill>
                </a:rPr>
                <a:t>limited submission </a:t>
              </a:r>
              <a:r>
                <a:rPr lang="en-US" sz="2000">
                  <a:solidFill>
                    <a:schemeClr val="dk1"/>
                  </a:solidFill>
                </a:rPr>
                <a:t>opportunities; for these opportunities, CFR must play a role in selecting applicants</a:t>
              </a:r>
              <a:endParaRPr sz="2000">
                <a:solidFill>
                  <a:schemeClr val="dk1"/>
                </a:solidFill>
              </a:endParaRPr>
            </a:p>
            <a:p>
              <a:pPr marL="457200" marR="0" lvl="0" indent="0" algn="l" rtl="0">
                <a:spcBef>
                  <a:spcPts val="1200"/>
                </a:spcBef>
                <a:spcAft>
                  <a:spcPts val="0"/>
                </a:spcAft>
                <a:buNone/>
              </a:pPr>
              <a:endParaRPr/>
            </a:p>
          </p:txBody>
        </p:sp>
        <p:cxnSp>
          <p:nvCxnSpPr>
            <p:cNvPr id="125" name="Google Shape;125;p16"/>
            <p:cNvCxnSpPr/>
            <p:nvPr/>
          </p:nvCxnSpPr>
          <p:spPr>
            <a:xfrm>
              <a:off x="0" y="5892890"/>
              <a:ext cx="12274200" cy="0"/>
            </a:xfrm>
            <a:prstGeom prst="straightConnector1">
              <a:avLst/>
            </a:prstGeom>
            <a:noFill/>
            <a:ln w="9525" cap="flat" cmpd="sng">
              <a:solidFill>
                <a:srgbClr val="B29D6C"/>
              </a:solidFill>
              <a:prstDash val="solid"/>
              <a:miter lim="800000"/>
              <a:headEnd type="none" w="sm" len="sm"/>
              <a:tailEnd type="none" w="sm" len="sm"/>
            </a:ln>
          </p:spPr>
        </p:cxnSp>
        <p:sp>
          <p:nvSpPr>
            <p:cNvPr id="126" name="Google Shape;126;p16"/>
            <p:cNvSpPr txBox="1"/>
            <p:nvPr/>
          </p:nvSpPr>
          <p:spPr>
            <a:xfrm>
              <a:off x="8017040" y="6176689"/>
              <a:ext cx="3783300" cy="585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27" name="Google Shape;127;p16"/>
            <p:cNvPicPr preferRelativeResize="0"/>
            <p:nvPr/>
          </p:nvPicPr>
          <p:blipFill rotWithShape="1">
            <a:blip r:embed="rId3">
              <a:alphaModFix/>
            </a:blip>
            <a:srcRect/>
            <a:stretch/>
          </p:blipFill>
          <p:spPr>
            <a:xfrm>
              <a:off x="139850" y="5979253"/>
              <a:ext cx="3743663" cy="782211"/>
            </a:xfrm>
            <a:prstGeom prst="rect">
              <a:avLst/>
            </a:prstGeom>
            <a:noFill/>
            <a:ln>
              <a:noFill/>
            </a:ln>
          </p:spPr>
        </p:pic>
        <p:sp>
          <p:nvSpPr>
            <p:cNvPr id="128" name="Google Shape;128;p16"/>
            <p:cNvSpPr txBox="1"/>
            <p:nvPr/>
          </p:nvSpPr>
          <p:spPr>
            <a:xfrm>
              <a:off x="223756" y="273960"/>
              <a:ext cx="11740200" cy="886500"/>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a:solidFill>
                    <a:schemeClr val="dk1"/>
                  </a:solidFill>
                  <a:latin typeface="Arial Black"/>
                  <a:ea typeface="Arial Black"/>
                  <a:cs typeface="Arial Black"/>
                  <a:sym typeface="Arial Black"/>
                </a:rPr>
                <a:t>Office of Corporate and Foundation Relations</a:t>
              </a:r>
              <a:endParaRPr sz="2400" b="1">
                <a:solidFill>
                  <a:schemeClr val="dk1"/>
                </a:solidFill>
                <a:latin typeface="Arial Black"/>
                <a:ea typeface="Arial Black"/>
                <a:cs typeface="Arial Black"/>
                <a:sym typeface="Arial Black"/>
              </a:endParaRPr>
            </a:p>
            <a:p>
              <a:pPr marL="0" marR="0" lvl="0" indent="0" algn="ctr" rtl="0">
                <a:spcBef>
                  <a:spcPts val="0"/>
                </a:spcBef>
                <a:spcAft>
                  <a:spcPts val="0"/>
                </a:spcAft>
                <a:buNone/>
              </a:pPr>
              <a:endParaRPr sz="2400" b="1">
                <a:solidFill>
                  <a:schemeClr val="dk1"/>
                </a:solidFill>
                <a:latin typeface="Arial Black"/>
                <a:ea typeface="Arial Black"/>
                <a:cs typeface="Arial Black"/>
                <a:sym typeface="Arial Black"/>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7"/>
          <p:cNvGrpSpPr/>
          <p:nvPr/>
        </p:nvGrpSpPr>
        <p:grpSpPr>
          <a:xfrm>
            <a:off x="0" y="0"/>
            <a:ext cx="12274200" cy="6761689"/>
            <a:chOff x="0" y="0"/>
            <a:chExt cx="12274200" cy="6761689"/>
          </a:xfrm>
        </p:grpSpPr>
        <p:sp>
          <p:nvSpPr>
            <p:cNvPr id="135" name="Google Shape;135;p17"/>
            <p:cNvSpPr/>
            <p:nvPr/>
          </p:nvSpPr>
          <p:spPr>
            <a:xfrm>
              <a:off x="0" y="0"/>
              <a:ext cx="12192000" cy="589290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17"/>
            <p:cNvSpPr txBox="1"/>
            <p:nvPr/>
          </p:nvSpPr>
          <p:spPr>
            <a:xfrm>
              <a:off x="220170" y="729655"/>
              <a:ext cx="11743800" cy="48795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a:solidFill>
                    <a:schemeClr val="dk1"/>
                  </a:solidFill>
                </a:rPr>
                <a:t>Prospect identification and cultivation:</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a:solidFill>
                    <a:schemeClr val="dk1"/>
                  </a:solidFill>
                </a:rPr>
                <a:t>•Initiate and screen potential corporate and/or foundation prospects</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a:solidFill>
                    <a:schemeClr val="dk1"/>
                  </a:solidFill>
                </a:rPr>
                <a:t>•Help identify relevant RFPs and share with departmental chairs</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a:solidFill>
                    <a:schemeClr val="dk1"/>
                  </a:solidFill>
                </a:rPr>
                <a:t>•Strategize proactive outreach to foundations that make grants outside an RFP process</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a:solidFill>
                    <a:schemeClr val="dk1"/>
                  </a:solidFill>
                </a:rPr>
                <a:t>•Provide research on corporate and/or foundation prospects;</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a:solidFill>
                    <a:schemeClr val="dk1"/>
                  </a:solidFill>
                </a:rPr>
                <a:t>•Coordinate and participate in meetings and teleconferences with current and potential corporate and/or foundation funders. </a:t>
              </a:r>
              <a:endParaRPr sz="2000">
                <a:solidFill>
                  <a:schemeClr val="dk1"/>
                </a:solidFill>
              </a:endParaRPr>
            </a:p>
            <a:p>
              <a:pPr marL="457200" marR="0" lvl="0" indent="0" algn="l" rtl="0">
                <a:spcBef>
                  <a:spcPts val="1200"/>
                </a:spcBef>
                <a:spcAft>
                  <a:spcPts val="0"/>
                </a:spcAft>
                <a:buNone/>
              </a:pPr>
              <a:endParaRPr/>
            </a:p>
          </p:txBody>
        </p:sp>
        <p:cxnSp>
          <p:nvCxnSpPr>
            <p:cNvPr id="137" name="Google Shape;137;p17"/>
            <p:cNvCxnSpPr/>
            <p:nvPr/>
          </p:nvCxnSpPr>
          <p:spPr>
            <a:xfrm>
              <a:off x="0" y="5892890"/>
              <a:ext cx="12274200" cy="0"/>
            </a:xfrm>
            <a:prstGeom prst="straightConnector1">
              <a:avLst/>
            </a:prstGeom>
            <a:noFill/>
            <a:ln w="9525" cap="flat" cmpd="sng">
              <a:solidFill>
                <a:srgbClr val="B29D6C"/>
              </a:solidFill>
              <a:prstDash val="solid"/>
              <a:miter lim="800000"/>
              <a:headEnd type="none" w="sm" len="sm"/>
              <a:tailEnd type="none" w="sm" len="sm"/>
            </a:ln>
          </p:spPr>
        </p:cxnSp>
        <p:sp>
          <p:nvSpPr>
            <p:cNvPr id="138" name="Google Shape;138;p17"/>
            <p:cNvSpPr txBox="1"/>
            <p:nvPr/>
          </p:nvSpPr>
          <p:spPr>
            <a:xfrm>
              <a:off x="8017040" y="6176689"/>
              <a:ext cx="3783300" cy="585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9" name="Google Shape;139;p17"/>
            <p:cNvPicPr preferRelativeResize="0"/>
            <p:nvPr/>
          </p:nvPicPr>
          <p:blipFill rotWithShape="1">
            <a:blip r:embed="rId3">
              <a:alphaModFix/>
            </a:blip>
            <a:srcRect/>
            <a:stretch/>
          </p:blipFill>
          <p:spPr>
            <a:xfrm>
              <a:off x="139850" y="5979253"/>
              <a:ext cx="3743663" cy="782211"/>
            </a:xfrm>
            <a:prstGeom prst="rect">
              <a:avLst/>
            </a:prstGeom>
            <a:noFill/>
            <a:ln>
              <a:noFill/>
            </a:ln>
          </p:spPr>
        </p:pic>
        <p:sp>
          <p:nvSpPr>
            <p:cNvPr id="140" name="Google Shape;140;p17"/>
            <p:cNvSpPr txBox="1"/>
            <p:nvPr/>
          </p:nvSpPr>
          <p:spPr>
            <a:xfrm>
              <a:off x="223756" y="273960"/>
              <a:ext cx="11740200" cy="461700"/>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a:solidFill>
                    <a:schemeClr val="dk1"/>
                  </a:solidFill>
                  <a:latin typeface="Arial Black"/>
                  <a:ea typeface="Arial Black"/>
                  <a:cs typeface="Arial Black"/>
                  <a:sym typeface="Arial Black"/>
                </a:rPr>
                <a:t>How CFR can help</a:t>
              </a:r>
              <a:endParaRPr sz="2400" b="1">
                <a:solidFill>
                  <a:schemeClr val="dk1"/>
                </a:solidFill>
                <a:latin typeface="Arial Black"/>
                <a:ea typeface="Arial Black"/>
                <a:cs typeface="Arial Black"/>
                <a:sym typeface="Arial Black"/>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8"/>
          <p:cNvGrpSpPr/>
          <p:nvPr/>
        </p:nvGrpSpPr>
        <p:grpSpPr>
          <a:xfrm>
            <a:off x="0" y="0"/>
            <a:ext cx="12274200" cy="6761689"/>
            <a:chOff x="0" y="0"/>
            <a:chExt cx="12274200" cy="6761689"/>
          </a:xfrm>
        </p:grpSpPr>
        <p:sp>
          <p:nvSpPr>
            <p:cNvPr id="147" name="Google Shape;147;p18"/>
            <p:cNvSpPr/>
            <p:nvPr/>
          </p:nvSpPr>
          <p:spPr>
            <a:xfrm>
              <a:off x="0" y="0"/>
              <a:ext cx="12192000" cy="589290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18"/>
            <p:cNvSpPr txBox="1"/>
            <p:nvPr/>
          </p:nvSpPr>
          <p:spPr>
            <a:xfrm>
              <a:off x="220170" y="729655"/>
              <a:ext cx="11743800" cy="48795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chemeClr val="dk1"/>
                  </a:solidFill>
                </a:rPr>
                <a:t>Proposal development:</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•Draft, review, and edit letters of inquiry (LOIs)</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•Provide proofing and editing assistance for proposals and concept papers</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a:t>
              </a:r>
              <a:r>
                <a:rPr lang="en-US" sz="1800">
                  <a:solidFill>
                    <a:srgbClr val="222222"/>
                  </a:solidFill>
                  <a:highlight>
                    <a:srgbClr val="FFFFFF"/>
                  </a:highlight>
                </a:rPr>
                <a:t>Work with </a:t>
              </a:r>
              <a:r>
                <a:rPr lang="en-US" sz="1800">
                  <a:solidFill>
                    <a:schemeClr val="dk1"/>
                  </a:solidFill>
                  <a:highlight>
                    <a:srgbClr val="FFFFFF"/>
                  </a:highlight>
                </a:rPr>
                <a:t>grants administrator/departmental service center to prepare the budget. Grant administrators/departmental service centers have access to time and effort information that are critical to proposal budgets. CFR brings knowledge on indirect costs, cost share, and unique CFR budget requirements</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•Gather required institutional data and documentation for proposals and coordinate the proposal submission process</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•Track grant-reporting requirements</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•Coordinate and participate in meetings and teleconferences with current and potential corporate and/or foundation funders. </a:t>
              </a:r>
              <a:endParaRPr sz="1800">
                <a:solidFill>
                  <a:schemeClr val="dk1"/>
                </a:solidFill>
              </a:endParaRPr>
            </a:p>
          </p:txBody>
        </p:sp>
        <p:cxnSp>
          <p:nvCxnSpPr>
            <p:cNvPr id="149" name="Google Shape;149;p18"/>
            <p:cNvCxnSpPr/>
            <p:nvPr/>
          </p:nvCxnSpPr>
          <p:spPr>
            <a:xfrm>
              <a:off x="0" y="5892890"/>
              <a:ext cx="12274200" cy="0"/>
            </a:xfrm>
            <a:prstGeom prst="straightConnector1">
              <a:avLst/>
            </a:prstGeom>
            <a:noFill/>
            <a:ln w="9525" cap="flat" cmpd="sng">
              <a:solidFill>
                <a:srgbClr val="B29D6C"/>
              </a:solidFill>
              <a:prstDash val="solid"/>
              <a:miter lim="800000"/>
              <a:headEnd type="none" w="sm" len="sm"/>
              <a:tailEnd type="none" w="sm" len="sm"/>
            </a:ln>
          </p:spPr>
        </p:cxnSp>
        <p:sp>
          <p:nvSpPr>
            <p:cNvPr id="150" name="Google Shape;150;p18"/>
            <p:cNvSpPr txBox="1"/>
            <p:nvPr/>
          </p:nvSpPr>
          <p:spPr>
            <a:xfrm>
              <a:off x="8017040" y="6176689"/>
              <a:ext cx="3783300" cy="585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51" name="Google Shape;151;p18"/>
            <p:cNvPicPr preferRelativeResize="0"/>
            <p:nvPr/>
          </p:nvPicPr>
          <p:blipFill rotWithShape="1">
            <a:blip r:embed="rId3">
              <a:alphaModFix/>
            </a:blip>
            <a:srcRect/>
            <a:stretch/>
          </p:blipFill>
          <p:spPr>
            <a:xfrm>
              <a:off x="139850" y="5979253"/>
              <a:ext cx="3743663" cy="782211"/>
            </a:xfrm>
            <a:prstGeom prst="rect">
              <a:avLst/>
            </a:prstGeom>
            <a:noFill/>
            <a:ln>
              <a:noFill/>
            </a:ln>
          </p:spPr>
        </p:pic>
        <p:sp>
          <p:nvSpPr>
            <p:cNvPr id="152" name="Google Shape;152;p18"/>
            <p:cNvSpPr txBox="1"/>
            <p:nvPr/>
          </p:nvSpPr>
          <p:spPr>
            <a:xfrm>
              <a:off x="223756" y="273960"/>
              <a:ext cx="11740200" cy="461700"/>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a:solidFill>
                    <a:schemeClr val="dk1"/>
                  </a:solidFill>
                  <a:latin typeface="Arial Black"/>
                  <a:ea typeface="Arial Black"/>
                  <a:cs typeface="Arial Black"/>
                  <a:sym typeface="Arial Black"/>
                </a:rPr>
                <a:t>How CFR can help (part 2)</a:t>
              </a:r>
              <a:endParaRPr sz="2400" b="1">
                <a:solidFill>
                  <a:schemeClr val="dk1"/>
                </a:solidFill>
                <a:latin typeface="Arial Black"/>
                <a:ea typeface="Arial Black"/>
                <a:cs typeface="Arial Black"/>
                <a:sym typeface="Arial Black"/>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pSp>
        <p:nvGrpSpPr>
          <p:cNvPr id="158" name="Google Shape;158;p19"/>
          <p:cNvGrpSpPr/>
          <p:nvPr/>
        </p:nvGrpSpPr>
        <p:grpSpPr>
          <a:xfrm>
            <a:off x="0" y="0"/>
            <a:ext cx="12274200" cy="6761689"/>
            <a:chOff x="0" y="0"/>
            <a:chExt cx="12274200" cy="6761689"/>
          </a:xfrm>
        </p:grpSpPr>
        <p:sp>
          <p:nvSpPr>
            <p:cNvPr id="159" name="Google Shape;159;p19"/>
            <p:cNvSpPr/>
            <p:nvPr/>
          </p:nvSpPr>
          <p:spPr>
            <a:xfrm>
              <a:off x="0" y="0"/>
              <a:ext cx="12192000" cy="589290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19"/>
            <p:cNvSpPr txBox="1"/>
            <p:nvPr/>
          </p:nvSpPr>
          <p:spPr>
            <a:xfrm>
              <a:off x="220170" y="729655"/>
              <a:ext cx="11743800" cy="48795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0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b="1">
                  <a:solidFill>
                    <a:schemeClr val="dk1"/>
                  </a:solidFill>
                </a:rPr>
                <a:t>OSP and CFR are partners in securing funds</a:t>
              </a:r>
              <a:endParaRPr sz="20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rPr>
                <a:t>•As noted, CFR’s focus is on increasing pipelines of funding to support faculty research and university programming through identifying and cultivating prospects, as well as assisting with successful proposal development</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rPr>
                <a:t>•OSP ensures that all formal requests are fully compliant, and in BC’s best interests.</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rPr>
                <a:t>•OSP must approve all proposals for private funding to ensure compliance. OSP must receive completed proposals at least </a:t>
              </a:r>
              <a:r>
                <a:rPr lang="en-US" sz="2000" b="1">
                  <a:solidFill>
                    <a:schemeClr val="dk1"/>
                  </a:solidFill>
                </a:rPr>
                <a:t>5 business days</a:t>
              </a:r>
              <a:r>
                <a:rPr lang="en-US" sz="2000">
                  <a:solidFill>
                    <a:schemeClr val="dk1"/>
                  </a:solidFill>
                </a:rPr>
                <a:t> in advance of the deadline.</a:t>
              </a:r>
              <a:endParaRPr sz="20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2000">
                  <a:solidFill>
                    <a:schemeClr val="dk1"/>
                  </a:solidFill>
                </a:rPr>
                <a:t>•One exception: LOIs not requiring a budget may not require OSP approval, but confirm with CFR contact.</a:t>
              </a:r>
              <a:endParaRPr sz="2000">
                <a:solidFill>
                  <a:schemeClr val="dk1"/>
                </a:solidFill>
              </a:endParaRPr>
            </a:p>
          </p:txBody>
        </p:sp>
        <p:cxnSp>
          <p:nvCxnSpPr>
            <p:cNvPr id="161" name="Google Shape;161;p19"/>
            <p:cNvCxnSpPr/>
            <p:nvPr/>
          </p:nvCxnSpPr>
          <p:spPr>
            <a:xfrm>
              <a:off x="0" y="5892890"/>
              <a:ext cx="12274200" cy="0"/>
            </a:xfrm>
            <a:prstGeom prst="straightConnector1">
              <a:avLst/>
            </a:prstGeom>
            <a:noFill/>
            <a:ln w="9525" cap="flat" cmpd="sng">
              <a:solidFill>
                <a:srgbClr val="B29D6C"/>
              </a:solidFill>
              <a:prstDash val="solid"/>
              <a:miter lim="800000"/>
              <a:headEnd type="none" w="sm" len="sm"/>
              <a:tailEnd type="none" w="sm" len="sm"/>
            </a:ln>
          </p:spPr>
        </p:cxnSp>
        <p:sp>
          <p:nvSpPr>
            <p:cNvPr id="162" name="Google Shape;162;p19"/>
            <p:cNvSpPr txBox="1"/>
            <p:nvPr/>
          </p:nvSpPr>
          <p:spPr>
            <a:xfrm>
              <a:off x="8017040" y="6176689"/>
              <a:ext cx="3783300" cy="585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63" name="Google Shape;163;p19"/>
            <p:cNvPicPr preferRelativeResize="0"/>
            <p:nvPr/>
          </p:nvPicPr>
          <p:blipFill rotWithShape="1">
            <a:blip r:embed="rId3">
              <a:alphaModFix/>
            </a:blip>
            <a:srcRect/>
            <a:stretch/>
          </p:blipFill>
          <p:spPr>
            <a:xfrm>
              <a:off x="139850" y="5979253"/>
              <a:ext cx="3743663" cy="782211"/>
            </a:xfrm>
            <a:prstGeom prst="rect">
              <a:avLst/>
            </a:prstGeom>
            <a:noFill/>
            <a:ln>
              <a:noFill/>
            </a:ln>
          </p:spPr>
        </p:pic>
        <p:sp>
          <p:nvSpPr>
            <p:cNvPr id="164" name="Google Shape;164;p19"/>
            <p:cNvSpPr txBox="1"/>
            <p:nvPr/>
          </p:nvSpPr>
          <p:spPr>
            <a:xfrm>
              <a:off x="223756" y="273960"/>
              <a:ext cx="11740200" cy="461700"/>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a:solidFill>
                    <a:schemeClr val="dk1"/>
                  </a:solidFill>
                  <a:latin typeface="Arial Black"/>
                  <a:ea typeface="Arial Black"/>
                  <a:cs typeface="Arial Black"/>
                  <a:sym typeface="Arial Black"/>
                </a:rPr>
                <a:t>Corporate and Foundation Relations (CFR) and OSP</a:t>
              </a:r>
              <a:endParaRPr sz="2400" b="1">
                <a:solidFill>
                  <a:schemeClr val="dk1"/>
                </a:solidFill>
                <a:latin typeface="Arial Black"/>
                <a:ea typeface="Arial Black"/>
                <a:cs typeface="Arial Black"/>
                <a:sym typeface="Arial Black"/>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170" name="Google Shape;170;p20"/>
          <p:cNvGrpSpPr/>
          <p:nvPr/>
        </p:nvGrpSpPr>
        <p:grpSpPr>
          <a:xfrm>
            <a:off x="0" y="0"/>
            <a:ext cx="12274200" cy="6761689"/>
            <a:chOff x="0" y="0"/>
            <a:chExt cx="12274200" cy="6761689"/>
          </a:xfrm>
        </p:grpSpPr>
        <p:sp>
          <p:nvSpPr>
            <p:cNvPr id="171" name="Google Shape;171;p20"/>
            <p:cNvSpPr/>
            <p:nvPr/>
          </p:nvSpPr>
          <p:spPr>
            <a:xfrm>
              <a:off x="0" y="0"/>
              <a:ext cx="12192000" cy="589290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20"/>
            <p:cNvSpPr txBox="1"/>
            <p:nvPr/>
          </p:nvSpPr>
          <p:spPr>
            <a:xfrm>
              <a:off x="220170" y="729655"/>
              <a:ext cx="11743800" cy="48795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rPr>
                <a:t>•As early in the grant seeking process as possible! If you think you might respond to an RFP, contact CFR. It is okay to change your mind and decide to not submit!</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rPr>
                <a:t>•</a:t>
              </a:r>
              <a:r>
                <a:rPr lang="en-US" sz="2000">
                  <a:solidFill>
                    <a:schemeClr val="dk1"/>
                  </a:solidFill>
                  <a:highlight>
                    <a:srgbClr val="FFFFFF"/>
                  </a:highlight>
                </a:rPr>
                <a:t>Once the PI contacts their grant administrator about plans to submit a proposal, CFR will work with them </a:t>
              </a:r>
              <a:r>
                <a:rPr lang="en-US" sz="2000">
                  <a:solidFill>
                    <a:schemeClr val="dk1"/>
                  </a:solidFill>
                </a:rPr>
                <a:t>to ensure the budget meets the foundation’s requirements</a:t>
              </a:r>
              <a:endParaRPr sz="20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2000">
                  <a:solidFill>
                    <a:schemeClr val="dk1"/>
                  </a:solidFill>
                </a:rPr>
                <a:t>•CFR will notify OSP of the deadline (REMINDER: all proposals are due to OSP at least </a:t>
              </a:r>
              <a:r>
                <a:rPr lang="en-US" sz="2000" b="1">
                  <a:solidFill>
                    <a:schemeClr val="dk1"/>
                  </a:solidFill>
                </a:rPr>
                <a:t>5 business days </a:t>
              </a:r>
              <a:r>
                <a:rPr lang="en-US" sz="2000">
                  <a:solidFill>
                    <a:schemeClr val="dk1"/>
                  </a:solidFill>
                </a:rPr>
                <a:t>before deadline)</a:t>
              </a:r>
              <a:endParaRPr sz="2000">
                <a:solidFill>
                  <a:schemeClr val="dk1"/>
                </a:solidFill>
              </a:endParaRPr>
            </a:p>
          </p:txBody>
        </p:sp>
        <p:cxnSp>
          <p:nvCxnSpPr>
            <p:cNvPr id="173" name="Google Shape;173;p20"/>
            <p:cNvCxnSpPr/>
            <p:nvPr/>
          </p:nvCxnSpPr>
          <p:spPr>
            <a:xfrm>
              <a:off x="0" y="5892890"/>
              <a:ext cx="12274200" cy="0"/>
            </a:xfrm>
            <a:prstGeom prst="straightConnector1">
              <a:avLst/>
            </a:prstGeom>
            <a:noFill/>
            <a:ln w="9525" cap="flat" cmpd="sng">
              <a:solidFill>
                <a:srgbClr val="B29D6C"/>
              </a:solidFill>
              <a:prstDash val="solid"/>
              <a:miter lim="800000"/>
              <a:headEnd type="none" w="sm" len="sm"/>
              <a:tailEnd type="none" w="sm" len="sm"/>
            </a:ln>
          </p:spPr>
        </p:cxnSp>
        <p:sp>
          <p:nvSpPr>
            <p:cNvPr id="174" name="Google Shape;174;p20"/>
            <p:cNvSpPr txBox="1"/>
            <p:nvPr/>
          </p:nvSpPr>
          <p:spPr>
            <a:xfrm>
              <a:off x="8017040" y="6176689"/>
              <a:ext cx="3783300" cy="585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75" name="Google Shape;175;p20"/>
            <p:cNvPicPr preferRelativeResize="0"/>
            <p:nvPr/>
          </p:nvPicPr>
          <p:blipFill rotWithShape="1">
            <a:blip r:embed="rId3">
              <a:alphaModFix/>
            </a:blip>
            <a:srcRect/>
            <a:stretch/>
          </p:blipFill>
          <p:spPr>
            <a:xfrm>
              <a:off x="139850" y="5979253"/>
              <a:ext cx="3743663" cy="782211"/>
            </a:xfrm>
            <a:prstGeom prst="rect">
              <a:avLst/>
            </a:prstGeom>
            <a:noFill/>
            <a:ln>
              <a:noFill/>
            </a:ln>
          </p:spPr>
        </p:pic>
        <p:sp>
          <p:nvSpPr>
            <p:cNvPr id="176" name="Google Shape;176;p20"/>
            <p:cNvSpPr txBox="1"/>
            <p:nvPr/>
          </p:nvSpPr>
          <p:spPr>
            <a:xfrm>
              <a:off x="223756" y="273960"/>
              <a:ext cx="11740200" cy="461700"/>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a:solidFill>
                    <a:schemeClr val="dk1"/>
                  </a:solidFill>
                  <a:latin typeface="Arial Black"/>
                  <a:ea typeface="Arial Black"/>
                  <a:cs typeface="Arial Black"/>
                  <a:sym typeface="Arial Black"/>
                </a:rPr>
                <a:t>When to reach out to CFR</a:t>
              </a:r>
              <a:endParaRPr sz="2400" b="1">
                <a:solidFill>
                  <a:schemeClr val="dk1"/>
                </a:solidFill>
                <a:latin typeface="Arial Black"/>
                <a:ea typeface="Arial Black"/>
                <a:cs typeface="Arial Black"/>
                <a:sym typeface="Arial Black"/>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p21"/>
          <p:cNvGrpSpPr/>
          <p:nvPr/>
        </p:nvGrpSpPr>
        <p:grpSpPr>
          <a:xfrm>
            <a:off x="0" y="0"/>
            <a:ext cx="12274200" cy="6761689"/>
            <a:chOff x="0" y="0"/>
            <a:chExt cx="12274200" cy="6761689"/>
          </a:xfrm>
        </p:grpSpPr>
        <p:sp>
          <p:nvSpPr>
            <p:cNvPr id="183" name="Google Shape;183;p21"/>
            <p:cNvSpPr/>
            <p:nvPr/>
          </p:nvSpPr>
          <p:spPr>
            <a:xfrm>
              <a:off x="0" y="0"/>
              <a:ext cx="12192000" cy="5892900"/>
            </a:xfrm>
            <a:prstGeom prst="rect">
              <a:avLst/>
            </a:prstGeom>
            <a:solidFill>
              <a:srgbClr val="B29D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21"/>
            <p:cNvSpPr txBox="1"/>
            <p:nvPr/>
          </p:nvSpPr>
          <p:spPr>
            <a:xfrm>
              <a:off x="223775" y="1231063"/>
              <a:ext cx="11740200" cy="43782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rPr>
                <a:t>Please do not hesitate to contact me at erin.lee@bc.edu at any time with any questions or if you’d like to meet with me or with any of my colleagues to discuss funding for your projects. The CFR team is:</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rPr>
                <a:t>•</a:t>
              </a:r>
              <a:r>
                <a:rPr lang="en-US" sz="2000" b="1">
                  <a:solidFill>
                    <a:schemeClr val="dk1"/>
                  </a:solidFill>
                </a:rPr>
                <a:t>Megan Welch, </a:t>
              </a:r>
              <a:r>
                <a:rPr lang="en-US" sz="2000">
                  <a:solidFill>
                    <a:schemeClr val="dk1"/>
                  </a:solidFill>
                </a:rPr>
                <a:t>Director</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rPr>
                <a:t>•</a:t>
              </a:r>
              <a:r>
                <a:rPr lang="en-US" sz="2000" b="1">
                  <a:solidFill>
                    <a:schemeClr val="dk1"/>
                  </a:solidFill>
                </a:rPr>
                <a:t>Erin Lee, </a:t>
              </a:r>
              <a:r>
                <a:rPr lang="en-US" sz="2000">
                  <a:solidFill>
                    <a:schemeClr val="dk1"/>
                  </a:solidFill>
                </a:rPr>
                <a:t>Senior Associate Director</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rPr>
                <a:t>•</a:t>
              </a:r>
              <a:r>
                <a:rPr lang="en-US" sz="2000" b="1">
                  <a:solidFill>
                    <a:schemeClr val="dk1"/>
                  </a:solidFill>
                </a:rPr>
                <a:t>Lisa Nowak, </a:t>
              </a:r>
              <a:r>
                <a:rPr lang="en-US" sz="2000">
                  <a:solidFill>
                    <a:schemeClr val="dk1"/>
                  </a:solidFill>
                </a:rPr>
                <a:t>Senior Associate Director</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rPr>
                <a:t>•</a:t>
              </a:r>
              <a:r>
                <a:rPr lang="en-US" sz="2000" b="1">
                  <a:solidFill>
                    <a:schemeClr val="dk1"/>
                  </a:solidFill>
                </a:rPr>
                <a:t>Ann-Margaret Caljouw, </a:t>
              </a:r>
              <a:r>
                <a:rPr lang="en-US" sz="2000">
                  <a:solidFill>
                    <a:schemeClr val="dk1"/>
                  </a:solidFill>
                </a:rPr>
                <a:t>Senior Associate Director</a:t>
              </a:r>
              <a:endParaRPr sz="20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2000">
                  <a:solidFill>
                    <a:schemeClr val="dk1"/>
                  </a:solidFill>
                </a:rPr>
                <a:t>•</a:t>
              </a:r>
              <a:r>
                <a:rPr lang="en-US" sz="2000" b="1">
                  <a:solidFill>
                    <a:schemeClr val="dk1"/>
                  </a:solidFill>
                </a:rPr>
                <a:t>Shannon Bligh, </a:t>
              </a:r>
              <a:r>
                <a:rPr lang="en-US" sz="2000">
                  <a:solidFill>
                    <a:schemeClr val="dk1"/>
                  </a:solidFill>
                </a:rPr>
                <a:t>Assistant Director</a:t>
              </a:r>
              <a:endParaRPr sz="2000">
                <a:solidFill>
                  <a:schemeClr val="dk1"/>
                </a:solidFill>
              </a:endParaRPr>
            </a:p>
          </p:txBody>
        </p:sp>
        <p:cxnSp>
          <p:nvCxnSpPr>
            <p:cNvPr id="185" name="Google Shape;185;p21"/>
            <p:cNvCxnSpPr/>
            <p:nvPr/>
          </p:nvCxnSpPr>
          <p:spPr>
            <a:xfrm>
              <a:off x="0" y="5892890"/>
              <a:ext cx="12274200" cy="0"/>
            </a:xfrm>
            <a:prstGeom prst="straightConnector1">
              <a:avLst/>
            </a:prstGeom>
            <a:noFill/>
            <a:ln w="9525" cap="flat" cmpd="sng">
              <a:solidFill>
                <a:srgbClr val="B29D6C"/>
              </a:solidFill>
              <a:prstDash val="solid"/>
              <a:miter lim="800000"/>
              <a:headEnd type="none" w="sm" len="sm"/>
              <a:tailEnd type="none" w="sm" len="sm"/>
            </a:ln>
          </p:spPr>
        </p:cxnSp>
        <p:sp>
          <p:nvSpPr>
            <p:cNvPr id="186" name="Google Shape;186;p21"/>
            <p:cNvSpPr txBox="1"/>
            <p:nvPr/>
          </p:nvSpPr>
          <p:spPr>
            <a:xfrm>
              <a:off x="8017040" y="6176689"/>
              <a:ext cx="3783300" cy="585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rgbClr val="8A100B"/>
                  </a:solidFill>
                  <a:latin typeface="Calibri"/>
                  <a:ea typeface="Calibri"/>
                  <a:cs typeface="Calibri"/>
                  <a:sym typeface="Calibri"/>
                </a:rPr>
                <a:t>Office For Sponsored Programs</a:t>
              </a:r>
              <a:endParaRPr/>
            </a:p>
            <a:p>
              <a:pPr marL="0" marR="0" lvl="0" indent="0" algn="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87" name="Google Shape;187;p21"/>
            <p:cNvPicPr preferRelativeResize="0"/>
            <p:nvPr/>
          </p:nvPicPr>
          <p:blipFill rotWithShape="1">
            <a:blip r:embed="rId3">
              <a:alphaModFix/>
            </a:blip>
            <a:srcRect/>
            <a:stretch/>
          </p:blipFill>
          <p:spPr>
            <a:xfrm>
              <a:off x="139850" y="5979253"/>
              <a:ext cx="3743663" cy="782211"/>
            </a:xfrm>
            <a:prstGeom prst="rect">
              <a:avLst/>
            </a:prstGeom>
            <a:noFill/>
            <a:ln>
              <a:noFill/>
            </a:ln>
          </p:spPr>
        </p:pic>
        <p:sp>
          <p:nvSpPr>
            <p:cNvPr id="188" name="Google Shape;188;p21"/>
            <p:cNvSpPr txBox="1"/>
            <p:nvPr/>
          </p:nvSpPr>
          <p:spPr>
            <a:xfrm>
              <a:off x="223756" y="273960"/>
              <a:ext cx="11740200" cy="732600"/>
            </a:xfrm>
            <a:prstGeom prst="rect">
              <a:avLst/>
            </a:prstGeom>
            <a:solidFill>
              <a:schemeClr val="lt1"/>
            </a:solidFill>
            <a:ln w="22225" cap="flat" cmpd="sng">
              <a:solidFill>
                <a:srgbClr val="B29D6C"/>
              </a:solidFill>
              <a:prstDash val="solid"/>
              <a:round/>
              <a:headEnd type="none" w="sm" len="sm"/>
              <a:tailEnd type="none" w="sm" len="sm"/>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a:solidFill>
                    <a:schemeClr val="dk1"/>
                  </a:solidFill>
                  <a:latin typeface="Arial Black"/>
                  <a:ea typeface="Arial Black"/>
                  <a:cs typeface="Arial Black"/>
                  <a:sym typeface="Arial Black"/>
                </a:rPr>
                <a:t>  Questions for CFR?</a:t>
              </a:r>
              <a:endParaRPr sz="2400" b="1">
                <a:solidFill>
                  <a:schemeClr val="dk1"/>
                </a:solidFill>
                <a:latin typeface="Arial Black"/>
                <a:ea typeface="Arial Black"/>
                <a:cs typeface="Arial Black"/>
                <a:sym typeface="Arial Black"/>
              </a:endParaRPr>
            </a:p>
            <a:p>
              <a:pPr marL="0" marR="0" lvl="0" indent="0" algn="ctr"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1063</Words>
  <Application>Microsoft Office PowerPoint</Application>
  <PresentationFormat>Widescreen</PresentationFormat>
  <Paragraphs>126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Georgia</vt:lpstr>
      <vt:lpstr>Arial</vt:lpstr>
      <vt:lpstr>Calibri</vt:lpstr>
      <vt:lpstr>Noto Sans Symbols</vt:lpstr>
      <vt:lpstr>Arial Black</vt:lpstr>
      <vt:lpstr>Office Theme</vt:lpstr>
      <vt:lpstr>       Pre-Award Budgeting and Preparations Hot Topics!</vt:lpstr>
      <vt:lpstr>Presenters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vt:lpstr>
      <vt:lpstr>PowerPoint Presentation</vt:lpstr>
      <vt:lpstr>That’s all Folks!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Pre-Award Budgeting and Preparations Hot Topics!</dc:title>
  <dc:creator>Jennifer Lopez</dc:creator>
  <cp:lastModifiedBy>Lopez, Jennifer J</cp:lastModifiedBy>
  <cp:revision>1</cp:revision>
  <dcterms:modified xsi:type="dcterms:W3CDTF">2022-02-09T15:21:21Z</dcterms:modified>
</cp:coreProperties>
</file>